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68" r:id="rId3"/>
    <p:sldId id="269" r:id="rId4"/>
    <p:sldId id="270" r:id="rId5"/>
    <p:sldId id="271" r:id="rId6"/>
    <p:sldId id="278" r:id="rId7"/>
    <p:sldId id="279" r:id="rId8"/>
    <p:sldId id="272" r:id="rId9"/>
    <p:sldId id="273" r:id="rId10"/>
    <p:sldId id="274" r:id="rId11"/>
    <p:sldId id="275" r:id="rId12"/>
    <p:sldId id="276" r:id="rId13"/>
    <p:sldId id="258" r:id="rId14"/>
    <p:sldId id="259" r:id="rId15"/>
    <p:sldId id="262" r:id="rId16"/>
    <p:sldId id="267" r:id="rId17"/>
    <p:sldId id="265" r:id="rId18"/>
    <p:sldId id="260" r:id="rId19"/>
    <p:sldId id="261" r:id="rId20"/>
    <p:sldId id="263" r:id="rId21"/>
    <p:sldId id="264" r:id="rId22"/>
    <p:sldId id="277"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8589B5-80F2-4136-9B72-2D35417BCA9A}" type="doc">
      <dgm:prSet loTypeId="urn:microsoft.com/office/officeart/2005/8/layout/hierarchy4" loCatId="hierarchy" qsTypeId="urn:microsoft.com/office/officeart/2005/8/quickstyle/3d2" qsCatId="3D" csTypeId="urn:microsoft.com/office/officeart/2005/8/colors/accent1_4" csCatId="accent1" phldr="1"/>
      <dgm:spPr/>
      <dgm:t>
        <a:bodyPr/>
        <a:lstStyle/>
        <a:p>
          <a:endParaRPr lang="tr-TR"/>
        </a:p>
      </dgm:t>
    </dgm:pt>
    <dgm:pt modelId="{B4150D8F-23B7-4905-B8F8-521284865659}">
      <dgm:prSet phldrT="[Metin]" custT="1"/>
      <dgm:spPr/>
      <dgm:t>
        <a:bodyPr/>
        <a:lstStyle/>
        <a:p>
          <a:r>
            <a:rPr lang="tr-TR" sz="2000" b="1" dirty="0">
              <a:effectLst>
                <a:outerShdw blurRad="38100" dist="38100" dir="2700000" algn="tl">
                  <a:srgbClr val="000000">
                    <a:alpha val="43137"/>
                  </a:srgbClr>
                </a:outerShdw>
              </a:effectLst>
            </a:rPr>
            <a:t>İL MİLLİ EĞİTİM MÜDÜRLÜĞÜ</a:t>
          </a:r>
        </a:p>
      </dgm:t>
    </dgm:pt>
    <dgm:pt modelId="{9BCFCC14-C3DF-40D7-A89C-57DC58C15D36}" type="parTrans" cxnId="{D7613489-6681-4C25-BCEC-9EB644AE0543}">
      <dgm:prSet/>
      <dgm:spPr/>
      <dgm:t>
        <a:bodyPr/>
        <a:lstStyle/>
        <a:p>
          <a:endParaRPr lang="tr-TR"/>
        </a:p>
      </dgm:t>
    </dgm:pt>
    <dgm:pt modelId="{704F40B4-4EE9-4C15-ACD4-8EE18D6D4B09}" type="sibTrans" cxnId="{D7613489-6681-4C25-BCEC-9EB644AE0543}">
      <dgm:prSet/>
      <dgm:spPr/>
      <dgm:t>
        <a:bodyPr/>
        <a:lstStyle/>
        <a:p>
          <a:endParaRPr lang="tr-TR"/>
        </a:p>
      </dgm:t>
    </dgm:pt>
    <dgm:pt modelId="{55278C1F-9569-4CC8-8922-DD7A98CABB09}">
      <dgm:prSet phldrT="[Metin]"/>
      <dgm:spPr/>
      <dgm:t>
        <a:bodyPr/>
        <a:lstStyle/>
        <a:p>
          <a:r>
            <a:rPr lang="tr-TR" dirty="0"/>
            <a:t>İL-İLÇE EĞİTİM ÖĞRETİMDE BAŞARIYI ARTIRMA KURULU</a:t>
          </a:r>
        </a:p>
      </dgm:t>
    </dgm:pt>
    <dgm:pt modelId="{6C8F1F68-CF6E-403B-97FE-0098E9AEC516}" type="parTrans" cxnId="{5BC14C6D-6198-42B4-A9F5-32915003D113}">
      <dgm:prSet/>
      <dgm:spPr/>
      <dgm:t>
        <a:bodyPr/>
        <a:lstStyle/>
        <a:p>
          <a:endParaRPr lang="tr-TR"/>
        </a:p>
      </dgm:t>
    </dgm:pt>
    <dgm:pt modelId="{4C187308-0520-4BEE-8718-D1CAD1AD5FF2}" type="sibTrans" cxnId="{5BC14C6D-6198-42B4-A9F5-32915003D113}">
      <dgm:prSet/>
      <dgm:spPr/>
      <dgm:t>
        <a:bodyPr/>
        <a:lstStyle/>
        <a:p>
          <a:endParaRPr lang="tr-TR"/>
        </a:p>
      </dgm:t>
    </dgm:pt>
    <dgm:pt modelId="{593AE58E-E8E2-46E4-A5EF-99207FC28E2E}">
      <dgm:prSet phldrT="[Metin]"/>
      <dgm:spPr/>
      <dgm:t>
        <a:bodyPr/>
        <a:lstStyle/>
        <a:p>
          <a:r>
            <a:rPr lang="tr-TR" dirty="0"/>
            <a:t>İL-İLÇE İZLEME-DEĞERLENDİRME KOMİSYONLARI</a:t>
          </a:r>
        </a:p>
      </dgm:t>
    </dgm:pt>
    <dgm:pt modelId="{5B378334-A501-4466-90DB-A9A3FA463466}" type="parTrans" cxnId="{6CE5189F-A176-4E92-B5C4-6928EFE74631}">
      <dgm:prSet/>
      <dgm:spPr/>
      <dgm:t>
        <a:bodyPr/>
        <a:lstStyle/>
        <a:p>
          <a:endParaRPr lang="tr-TR"/>
        </a:p>
      </dgm:t>
    </dgm:pt>
    <dgm:pt modelId="{0D4E6C15-E4F0-4A53-9D6D-C8B8420EEA46}" type="sibTrans" cxnId="{6CE5189F-A176-4E92-B5C4-6928EFE74631}">
      <dgm:prSet/>
      <dgm:spPr/>
      <dgm:t>
        <a:bodyPr/>
        <a:lstStyle/>
        <a:p>
          <a:endParaRPr lang="tr-TR"/>
        </a:p>
      </dgm:t>
    </dgm:pt>
    <dgm:pt modelId="{8DAF3330-DDC4-454F-8DF3-7A78F13025D6}">
      <dgm:prSet phldrT="[Metin]"/>
      <dgm:spPr/>
      <dgm:t>
        <a:bodyPr/>
        <a:lstStyle/>
        <a:p>
          <a:r>
            <a:rPr lang="tr-TR" dirty="0"/>
            <a:t>OKUL BAŞARI DEĞERLENDİRME KOMİSYONLARI</a:t>
          </a:r>
        </a:p>
      </dgm:t>
    </dgm:pt>
    <dgm:pt modelId="{ED066A4E-140E-4CBB-9881-89205B147619}" type="parTrans" cxnId="{8ED5CF97-FE3D-4896-95B4-22442AED7B9D}">
      <dgm:prSet/>
      <dgm:spPr/>
      <dgm:t>
        <a:bodyPr/>
        <a:lstStyle/>
        <a:p>
          <a:endParaRPr lang="tr-TR"/>
        </a:p>
      </dgm:t>
    </dgm:pt>
    <dgm:pt modelId="{F2C1388F-A874-4E22-9E23-5DBACC9C2FA4}" type="sibTrans" cxnId="{8ED5CF97-FE3D-4896-95B4-22442AED7B9D}">
      <dgm:prSet/>
      <dgm:spPr/>
      <dgm:t>
        <a:bodyPr/>
        <a:lstStyle/>
        <a:p>
          <a:endParaRPr lang="tr-TR"/>
        </a:p>
      </dgm:t>
    </dgm:pt>
    <dgm:pt modelId="{C5CF80E3-45EE-4D72-B597-B7D90815735D}">
      <dgm:prSet phldrT="[Metin]"/>
      <dgm:spPr/>
      <dgm:t>
        <a:bodyPr/>
        <a:lstStyle/>
        <a:p>
          <a:r>
            <a:rPr lang="tr-TR" dirty="0"/>
            <a:t>İL-İLÇE  ZÜMRE BAŞKANLARI KURULU</a:t>
          </a:r>
        </a:p>
      </dgm:t>
    </dgm:pt>
    <dgm:pt modelId="{A06E642A-58D0-43F7-8082-FD47B62CA7CD}" type="parTrans" cxnId="{F718825E-287F-4C1A-93C4-63B5A7EA066B}">
      <dgm:prSet/>
      <dgm:spPr/>
      <dgm:t>
        <a:bodyPr/>
        <a:lstStyle/>
        <a:p>
          <a:endParaRPr lang="tr-TR"/>
        </a:p>
      </dgm:t>
    </dgm:pt>
    <dgm:pt modelId="{F2526BEA-C8E2-446B-A455-2C69B2E195FF}" type="sibTrans" cxnId="{F718825E-287F-4C1A-93C4-63B5A7EA066B}">
      <dgm:prSet/>
      <dgm:spPr/>
      <dgm:t>
        <a:bodyPr/>
        <a:lstStyle/>
        <a:p>
          <a:endParaRPr lang="tr-TR"/>
        </a:p>
      </dgm:t>
    </dgm:pt>
    <dgm:pt modelId="{7A1D0693-F5D9-46DE-ADC6-8EF5BDF3D087}" type="pres">
      <dgm:prSet presAssocID="{F68589B5-80F2-4136-9B72-2D35417BCA9A}" presName="Name0" presStyleCnt="0">
        <dgm:presLayoutVars>
          <dgm:chPref val="1"/>
          <dgm:dir/>
          <dgm:animOne val="branch"/>
          <dgm:animLvl val="lvl"/>
          <dgm:resizeHandles/>
        </dgm:presLayoutVars>
      </dgm:prSet>
      <dgm:spPr/>
    </dgm:pt>
    <dgm:pt modelId="{F93EAC8E-A874-4C30-B932-6B50C3301B2A}" type="pres">
      <dgm:prSet presAssocID="{B4150D8F-23B7-4905-B8F8-521284865659}" presName="vertOne" presStyleCnt="0"/>
      <dgm:spPr/>
    </dgm:pt>
    <dgm:pt modelId="{E66F0010-1836-41FB-8754-9902DC4E6A4A}" type="pres">
      <dgm:prSet presAssocID="{B4150D8F-23B7-4905-B8F8-521284865659}" presName="txOne" presStyleLbl="node0" presStyleIdx="0" presStyleCnt="1" custScaleY="48282">
        <dgm:presLayoutVars>
          <dgm:chPref val="3"/>
        </dgm:presLayoutVars>
      </dgm:prSet>
      <dgm:spPr/>
    </dgm:pt>
    <dgm:pt modelId="{4B905C23-CE3A-4968-881D-F0BC1AB7F0FA}" type="pres">
      <dgm:prSet presAssocID="{B4150D8F-23B7-4905-B8F8-521284865659}" presName="parTransOne" presStyleCnt="0"/>
      <dgm:spPr/>
    </dgm:pt>
    <dgm:pt modelId="{730B174D-D7AF-4D48-9ADD-4EBECB266206}" type="pres">
      <dgm:prSet presAssocID="{B4150D8F-23B7-4905-B8F8-521284865659}" presName="horzOne" presStyleCnt="0"/>
      <dgm:spPr/>
    </dgm:pt>
    <dgm:pt modelId="{BDB64AC0-FFC1-470D-ADAF-7F8E84A2BE47}" type="pres">
      <dgm:prSet presAssocID="{55278C1F-9569-4CC8-8922-DD7A98CABB09}" presName="vertTwo" presStyleCnt="0"/>
      <dgm:spPr/>
    </dgm:pt>
    <dgm:pt modelId="{C0910696-3BCC-44B6-91F8-B48CC362C972}" type="pres">
      <dgm:prSet presAssocID="{55278C1F-9569-4CC8-8922-DD7A98CABB09}" presName="txTwo" presStyleLbl="node2" presStyleIdx="0" presStyleCnt="2" custScaleX="71208" custLinFactNeighborX="27714" custLinFactNeighborY="-6610">
        <dgm:presLayoutVars>
          <dgm:chPref val="3"/>
        </dgm:presLayoutVars>
      </dgm:prSet>
      <dgm:spPr/>
    </dgm:pt>
    <dgm:pt modelId="{66697C94-C357-41F2-9959-64E1AC3A67A5}" type="pres">
      <dgm:prSet presAssocID="{55278C1F-9569-4CC8-8922-DD7A98CABB09}" presName="parTransTwo" presStyleCnt="0"/>
      <dgm:spPr/>
    </dgm:pt>
    <dgm:pt modelId="{2BD9BABE-32A3-477C-9B69-28B5CF0FB190}" type="pres">
      <dgm:prSet presAssocID="{55278C1F-9569-4CC8-8922-DD7A98CABB09}" presName="horzTwo" presStyleCnt="0"/>
      <dgm:spPr/>
    </dgm:pt>
    <dgm:pt modelId="{B3EA00F2-8F0E-4995-9BB8-733CBA2D5F0C}" type="pres">
      <dgm:prSet presAssocID="{593AE58E-E8E2-46E4-A5EF-99207FC28E2E}" presName="vertThree" presStyleCnt="0"/>
      <dgm:spPr/>
    </dgm:pt>
    <dgm:pt modelId="{FDF63164-05B3-4B64-8839-AE26F84B4044}" type="pres">
      <dgm:prSet presAssocID="{593AE58E-E8E2-46E4-A5EF-99207FC28E2E}" presName="txThree" presStyleLbl="node3" presStyleIdx="0" presStyleCnt="2">
        <dgm:presLayoutVars>
          <dgm:chPref val="3"/>
        </dgm:presLayoutVars>
      </dgm:prSet>
      <dgm:spPr/>
    </dgm:pt>
    <dgm:pt modelId="{2B290589-F220-4E27-8C14-A4D6D17224C6}" type="pres">
      <dgm:prSet presAssocID="{593AE58E-E8E2-46E4-A5EF-99207FC28E2E}" presName="horzThree" presStyleCnt="0"/>
      <dgm:spPr/>
    </dgm:pt>
    <dgm:pt modelId="{F0E15126-A6C4-4504-A50B-9C2681B5504D}" type="pres">
      <dgm:prSet presAssocID="{0D4E6C15-E4F0-4A53-9D6D-C8B8420EEA46}" presName="sibSpaceThree" presStyleCnt="0"/>
      <dgm:spPr/>
    </dgm:pt>
    <dgm:pt modelId="{0A1ADE19-D145-4172-8AF1-C1E08EA125BA}" type="pres">
      <dgm:prSet presAssocID="{8DAF3330-DDC4-454F-8DF3-7A78F13025D6}" presName="vertThree" presStyleCnt="0"/>
      <dgm:spPr/>
    </dgm:pt>
    <dgm:pt modelId="{70019BB0-FF82-4D14-A1E7-F01808739334}" type="pres">
      <dgm:prSet presAssocID="{8DAF3330-DDC4-454F-8DF3-7A78F13025D6}" presName="txThree" presStyleLbl="node3" presStyleIdx="1" presStyleCnt="2">
        <dgm:presLayoutVars>
          <dgm:chPref val="3"/>
        </dgm:presLayoutVars>
      </dgm:prSet>
      <dgm:spPr/>
    </dgm:pt>
    <dgm:pt modelId="{AE19A6AA-C2BE-4F63-924C-C7AEC54D90CA}" type="pres">
      <dgm:prSet presAssocID="{8DAF3330-DDC4-454F-8DF3-7A78F13025D6}" presName="horzThree" presStyleCnt="0"/>
      <dgm:spPr/>
    </dgm:pt>
    <dgm:pt modelId="{C5D39792-384B-4BDB-B9E9-F049FAFFF28F}" type="pres">
      <dgm:prSet presAssocID="{4C187308-0520-4BEE-8718-D1CAD1AD5FF2}" presName="sibSpaceTwo" presStyleCnt="0"/>
      <dgm:spPr/>
    </dgm:pt>
    <dgm:pt modelId="{4F5F2F5B-A265-4DD3-AA4B-13857C12AEB6}" type="pres">
      <dgm:prSet presAssocID="{C5CF80E3-45EE-4D72-B597-B7D90815735D}" presName="vertTwo" presStyleCnt="0"/>
      <dgm:spPr/>
    </dgm:pt>
    <dgm:pt modelId="{4BF683D7-A372-49CC-A90E-0B4712D74DCD}" type="pres">
      <dgm:prSet presAssocID="{C5CF80E3-45EE-4D72-B597-B7D90815735D}" presName="txTwo" presStyleLbl="node2" presStyleIdx="1" presStyleCnt="2" custLinFactY="6173" custLinFactNeighborX="-4491" custLinFactNeighborY="100000">
        <dgm:presLayoutVars>
          <dgm:chPref val="3"/>
        </dgm:presLayoutVars>
      </dgm:prSet>
      <dgm:spPr/>
    </dgm:pt>
    <dgm:pt modelId="{7D9575F7-835A-4AFD-8DE2-486460908CE0}" type="pres">
      <dgm:prSet presAssocID="{C5CF80E3-45EE-4D72-B597-B7D90815735D}" presName="horzTwo" presStyleCnt="0"/>
      <dgm:spPr/>
    </dgm:pt>
  </dgm:ptLst>
  <dgm:cxnLst>
    <dgm:cxn modelId="{E8F8FF0F-4B5C-4288-92E6-A1C009854809}" type="presOf" srcId="{C5CF80E3-45EE-4D72-B597-B7D90815735D}" destId="{4BF683D7-A372-49CC-A90E-0B4712D74DCD}" srcOrd="0" destOrd="0" presId="urn:microsoft.com/office/officeart/2005/8/layout/hierarchy4"/>
    <dgm:cxn modelId="{8C396B1B-CC59-454B-9EAF-86E8FD534E27}" type="presOf" srcId="{593AE58E-E8E2-46E4-A5EF-99207FC28E2E}" destId="{FDF63164-05B3-4B64-8839-AE26F84B4044}" srcOrd="0" destOrd="0" presId="urn:microsoft.com/office/officeart/2005/8/layout/hierarchy4"/>
    <dgm:cxn modelId="{DF5A011D-DC5F-4FC7-899E-1C2B30160387}" type="presOf" srcId="{55278C1F-9569-4CC8-8922-DD7A98CABB09}" destId="{C0910696-3BCC-44B6-91F8-B48CC362C972}" srcOrd="0" destOrd="0" presId="urn:microsoft.com/office/officeart/2005/8/layout/hierarchy4"/>
    <dgm:cxn modelId="{CD677627-D096-4FD5-8298-538D18636213}" type="presOf" srcId="{8DAF3330-DDC4-454F-8DF3-7A78F13025D6}" destId="{70019BB0-FF82-4D14-A1E7-F01808739334}" srcOrd="0" destOrd="0" presId="urn:microsoft.com/office/officeart/2005/8/layout/hierarchy4"/>
    <dgm:cxn modelId="{6D4B7F5D-6C61-4F38-9C62-178010456502}" type="presOf" srcId="{F68589B5-80F2-4136-9B72-2D35417BCA9A}" destId="{7A1D0693-F5D9-46DE-ADC6-8EF5BDF3D087}" srcOrd="0" destOrd="0" presId="urn:microsoft.com/office/officeart/2005/8/layout/hierarchy4"/>
    <dgm:cxn modelId="{F718825E-287F-4C1A-93C4-63B5A7EA066B}" srcId="{B4150D8F-23B7-4905-B8F8-521284865659}" destId="{C5CF80E3-45EE-4D72-B597-B7D90815735D}" srcOrd="1" destOrd="0" parTransId="{A06E642A-58D0-43F7-8082-FD47B62CA7CD}" sibTransId="{F2526BEA-C8E2-446B-A455-2C69B2E195FF}"/>
    <dgm:cxn modelId="{5BC14C6D-6198-42B4-A9F5-32915003D113}" srcId="{B4150D8F-23B7-4905-B8F8-521284865659}" destId="{55278C1F-9569-4CC8-8922-DD7A98CABB09}" srcOrd="0" destOrd="0" parTransId="{6C8F1F68-CF6E-403B-97FE-0098E9AEC516}" sibTransId="{4C187308-0520-4BEE-8718-D1CAD1AD5FF2}"/>
    <dgm:cxn modelId="{D7613489-6681-4C25-BCEC-9EB644AE0543}" srcId="{F68589B5-80F2-4136-9B72-2D35417BCA9A}" destId="{B4150D8F-23B7-4905-B8F8-521284865659}" srcOrd="0" destOrd="0" parTransId="{9BCFCC14-C3DF-40D7-A89C-57DC58C15D36}" sibTransId="{704F40B4-4EE9-4C15-ACD4-8EE18D6D4B09}"/>
    <dgm:cxn modelId="{8ED5CF97-FE3D-4896-95B4-22442AED7B9D}" srcId="{55278C1F-9569-4CC8-8922-DD7A98CABB09}" destId="{8DAF3330-DDC4-454F-8DF3-7A78F13025D6}" srcOrd="1" destOrd="0" parTransId="{ED066A4E-140E-4CBB-9881-89205B147619}" sibTransId="{F2C1388F-A874-4E22-9E23-5DBACC9C2FA4}"/>
    <dgm:cxn modelId="{A8A9FE97-77C3-4B6A-B6B2-7FA32A1E4943}" type="presOf" srcId="{B4150D8F-23B7-4905-B8F8-521284865659}" destId="{E66F0010-1836-41FB-8754-9902DC4E6A4A}" srcOrd="0" destOrd="0" presId="urn:microsoft.com/office/officeart/2005/8/layout/hierarchy4"/>
    <dgm:cxn modelId="{6CE5189F-A176-4E92-B5C4-6928EFE74631}" srcId="{55278C1F-9569-4CC8-8922-DD7A98CABB09}" destId="{593AE58E-E8E2-46E4-A5EF-99207FC28E2E}" srcOrd="0" destOrd="0" parTransId="{5B378334-A501-4466-90DB-A9A3FA463466}" sibTransId="{0D4E6C15-E4F0-4A53-9D6D-C8B8420EEA46}"/>
    <dgm:cxn modelId="{C67FC473-C270-4E6E-84D6-CDE282873F2A}" type="presParOf" srcId="{7A1D0693-F5D9-46DE-ADC6-8EF5BDF3D087}" destId="{F93EAC8E-A874-4C30-B932-6B50C3301B2A}" srcOrd="0" destOrd="0" presId="urn:microsoft.com/office/officeart/2005/8/layout/hierarchy4"/>
    <dgm:cxn modelId="{5770BF09-A970-4757-995D-C9682188C7BB}" type="presParOf" srcId="{F93EAC8E-A874-4C30-B932-6B50C3301B2A}" destId="{E66F0010-1836-41FB-8754-9902DC4E6A4A}" srcOrd="0" destOrd="0" presId="urn:microsoft.com/office/officeart/2005/8/layout/hierarchy4"/>
    <dgm:cxn modelId="{57B7530D-BF65-4081-A70C-25D299422986}" type="presParOf" srcId="{F93EAC8E-A874-4C30-B932-6B50C3301B2A}" destId="{4B905C23-CE3A-4968-881D-F0BC1AB7F0FA}" srcOrd="1" destOrd="0" presId="urn:microsoft.com/office/officeart/2005/8/layout/hierarchy4"/>
    <dgm:cxn modelId="{99FB79A0-CBB7-4CF5-AC9A-92307FC01F8F}" type="presParOf" srcId="{F93EAC8E-A874-4C30-B932-6B50C3301B2A}" destId="{730B174D-D7AF-4D48-9ADD-4EBECB266206}" srcOrd="2" destOrd="0" presId="urn:microsoft.com/office/officeart/2005/8/layout/hierarchy4"/>
    <dgm:cxn modelId="{F4E5EF36-14AE-4E1B-9AA1-5C0AA3B3820B}" type="presParOf" srcId="{730B174D-D7AF-4D48-9ADD-4EBECB266206}" destId="{BDB64AC0-FFC1-470D-ADAF-7F8E84A2BE47}" srcOrd="0" destOrd="0" presId="urn:microsoft.com/office/officeart/2005/8/layout/hierarchy4"/>
    <dgm:cxn modelId="{BDC53808-8B9F-45D2-AC1D-A335859B6F59}" type="presParOf" srcId="{BDB64AC0-FFC1-470D-ADAF-7F8E84A2BE47}" destId="{C0910696-3BCC-44B6-91F8-B48CC362C972}" srcOrd="0" destOrd="0" presId="urn:microsoft.com/office/officeart/2005/8/layout/hierarchy4"/>
    <dgm:cxn modelId="{34FE8207-94B9-4626-B6F4-7023FA4E33B0}" type="presParOf" srcId="{BDB64AC0-FFC1-470D-ADAF-7F8E84A2BE47}" destId="{66697C94-C357-41F2-9959-64E1AC3A67A5}" srcOrd="1" destOrd="0" presId="urn:microsoft.com/office/officeart/2005/8/layout/hierarchy4"/>
    <dgm:cxn modelId="{4F7D9165-FABD-4B9C-8097-28E5A1AF08BB}" type="presParOf" srcId="{BDB64AC0-FFC1-470D-ADAF-7F8E84A2BE47}" destId="{2BD9BABE-32A3-477C-9B69-28B5CF0FB190}" srcOrd="2" destOrd="0" presId="urn:microsoft.com/office/officeart/2005/8/layout/hierarchy4"/>
    <dgm:cxn modelId="{88ACD8E1-64F0-4B10-AEBC-50C07D76DE4B}" type="presParOf" srcId="{2BD9BABE-32A3-477C-9B69-28B5CF0FB190}" destId="{B3EA00F2-8F0E-4995-9BB8-733CBA2D5F0C}" srcOrd="0" destOrd="0" presId="urn:microsoft.com/office/officeart/2005/8/layout/hierarchy4"/>
    <dgm:cxn modelId="{AFE9A827-F1F1-4AF8-B023-C54504C13A77}" type="presParOf" srcId="{B3EA00F2-8F0E-4995-9BB8-733CBA2D5F0C}" destId="{FDF63164-05B3-4B64-8839-AE26F84B4044}" srcOrd="0" destOrd="0" presId="urn:microsoft.com/office/officeart/2005/8/layout/hierarchy4"/>
    <dgm:cxn modelId="{B29EF960-06F5-44A9-86F5-714AED80FA18}" type="presParOf" srcId="{B3EA00F2-8F0E-4995-9BB8-733CBA2D5F0C}" destId="{2B290589-F220-4E27-8C14-A4D6D17224C6}" srcOrd="1" destOrd="0" presId="urn:microsoft.com/office/officeart/2005/8/layout/hierarchy4"/>
    <dgm:cxn modelId="{54F20C9F-C45F-4A0E-8939-5BBD2039AB89}" type="presParOf" srcId="{2BD9BABE-32A3-477C-9B69-28B5CF0FB190}" destId="{F0E15126-A6C4-4504-A50B-9C2681B5504D}" srcOrd="1" destOrd="0" presId="urn:microsoft.com/office/officeart/2005/8/layout/hierarchy4"/>
    <dgm:cxn modelId="{EBAD160D-D76E-41EE-84FA-442C4004BC5E}" type="presParOf" srcId="{2BD9BABE-32A3-477C-9B69-28B5CF0FB190}" destId="{0A1ADE19-D145-4172-8AF1-C1E08EA125BA}" srcOrd="2" destOrd="0" presId="urn:microsoft.com/office/officeart/2005/8/layout/hierarchy4"/>
    <dgm:cxn modelId="{FE023B45-B4D6-4EE8-9D12-F9B9175BEC24}" type="presParOf" srcId="{0A1ADE19-D145-4172-8AF1-C1E08EA125BA}" destId="{70019BB0-FF82-4D14-A1E7-F01808739334}" srcOrd="0" destOrd="0" presId="urn:microsoft.com/office/officeart/2005/8/layout/hierarchy4"/>
    <dgm:cxn modelId="{658F28A4-4426-4F95-AD5F-DD670F20684F}" type="presParOf" srcId="{0A1ADE19-D145-4172-8AF1-C1E08EA125BA}" destId="{AE19A6AA-C2BE-4F63-924C-C7AEC54D90CA}" srcOrd="1" destOrd="0" presId="urn:microsoft.com/office/officeart/2005/8/layout/hierarchy4"/>
    <dgm:cxn modelId="{6E423784-7F58-4D96-840E-74018804BCD5}" type="presParOf" srcId="{730B174D-D7AF-4D48-9ADD-4EBECB266206}" destId="{C5D39792-384B-4BDB-B9E9-F049FAFFF28F}" srcOrd="1" destOrd="0" presId="urn:microsoft.com/office/officeart/2005/8/layout/hierarchy4"/>
    <dgm:cxn modelId="{0D149079-710F-44ED-9A99-233217DFB5A7}" type="presParOf" srcId="{730B174D-D7AF-4D48-9ADD-4EBECB266206}" destId="{4F5F2F5B-A265-4DD3-AA4B-13857C12AEB6}" srcOrd="2" destOrd="0" presId="urn:microsoft.com/office/officeart/2005/8/layout/hierarchy4"/>
    <dgm:cxn modelId="{8258D32A-33C8-4AFE-BE43-045E117C9F12}" type="presParOf" srcId="{4F5F2F5B-A265-4DD3-AA4B-13857C12AEB6}" destId="{4BF683D7-A372-49CC-A90E-0B4712D74DCD}" srcOrd="0" destOrd="0" presId="urn:microsoft.com/office/officeart/2005/8/layout/hierarchy4"/>
    <dgm:cxn modelId="{032D87C1-E7A4-413C-9089-8489C195F44F}" type="presParOf" srcId="{4F5F2F5B-A265-4DD3-AA4B-13857C12AEB6}" destId="{7D9575F7-835A-4AFD-8DE2-486460908CE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F0010-1836-41FB-8754-9902DC4E6A4A}">
      <dsp:nvSpPr>
        <dsp:cNvPr id="0" name=""/>
        <dsp:cNvSpPr/>
      </dsp:nvSpPr>
      <dsp:spPr>
        <a:xfrm>
          <a:off x="850" y="2357"/>
          <a:ext cx="7407987" cy="921447"/>
        </a:xfrm>
        <a:prstGeom prst="roundRect">
          <a:avLst>
            <a:gd name="adj" fmla="val 10000"/>
          </a:avLst>
        </a:prstGeom>
        <a:gradFill rotWithShape="0">
          <a:gsLst>
            <a:gs pos="0">
              <a:schemeClr val="accent1">
                <a:shade val="60000"/>
                <a:hueOff val="0"/>
                <a:satOff val="0"/>
                <a:lumOff val="0"/>
                <a:alphaOff val="0"/>
                <a:tint val="92000"/>
                <a:satMod val="170000"/>
              </a:schemeClr>
            </a:gs>
            <a:gs pos="15000">
              <a:schemeClr val="accent1">
                <a:shade val="60000"/>
                <a:hueOff val="0"/>
                <a:satOff val="0"/>
                <a:lumOff val="0"/>
                <a:alphaOff val="0"/>
                <a:tint val="92000"/>
                <a:shade val="99000"/>
                <a:satMod val="170000"/>
              </a:schemeClr>
            </a:gs>
            <a:gs pos="62000">
              <a:schemeClr val="accent1">
                <a:shade val="60000"/>
                <a:hueOff val="0"/>
                <a:satOff val="0"/>
                <a:lumOff val="0"/>
                <a:alphaOff val="0"/>
                <a:tint val="96000"/>
                <a:shade val="80000"/>
                <a:satMod val="170000"/>
              </a:schemeClr>
            </a:gs>
            <a:gs pos="97000">
              <a:schemeClr val="accent1">
                <a:shade val="60000"/>
                <a:hueOff val="0"/>
                <a:satOff val="0"/>
                <a:lumOff val="0"/>
                <a:alphaOff val="0"/>
                <a:tint val="98000"/>
                <a:shade val="63000"/>
                <a:satMod val="170000"/>
              </a:schemeClr>
            </a:gs>
            <a:gs pos="100000">
              <a:schemeClr val="accent1">
                <a:shade val="6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b="1" kern="1200" dirty="0">
              <a:effectLst>
                <a:outerShdw blurRad="38100" dist="38100" dir="2700000" algn="tl">
                  <a:srgbClr val="000000">
                    <a:alpha val="43137"/>
                  </a:srgbClr>
                </a:outerShdw>
              </a:effectLst>
            </a:rPr>
            <a:t>İL MİLLİ EĞİTİM MÜDÜRLÜĞÜ</a:t>
          </a:r>
        </a:p>
      </dsp:txBody>
      <dsp:txXfrm>
        <a:off x="27838" y="29345"/>
        <a:ext cx="7354011" cy="867471"/>
      </dsp:txXfrm>
    </dsp:sp>
    <dsp:sp modelId="{C0910696-3BCC-44B6-91F8-B48CC362C972}">
      <dsp:nvSpPr>
        <dsp:cNvPr id="0" name=""/>
        <dsp:cNvSpPr/>
      </dsp:nvSpPr>
      <dsp:spPr>
        <a:xfrm>
          <a:off x="2041859" y="1070068"/>
          <a:ext cx="3439118" cy="1908470"/>
        </a:xfrm>
        <a:prstGeom prst="roundRect">
          <a:avLst>
            <a:gd name="adj" fmla="val 10000"/>
          </a:avLst>
        </a:prstGeom>
        <a:gradFill rotWithShape="0">
          <a:gsLst>
            <a:gs pos="0">
              <a:schemeClr val="accent1">
                <a:shade val="80000"/>
                <a:hueOff val="0"/>
                <a:satOff val="0"/>
                <a:lumOff val="0"/>
                <a:alphaOff val="0"/>
                <a:tint val="92000"/>
                <a:satMod val="170000"/>
              </a:schemeClr>
            </a:gs>
            <a:gs pos="15000">
              <a:schemeClr val="accent1">
                <a:shade val="80000"/>
                <a:hueOff val="0"/>
                <a:satOff val="0"/>
                <a:lumOff val="0"/>
                <a:alphaOff val="0"/>
                <a:tint val="92000"/>
                <a:shade val="99000"/>
                <a:satMod val="170000"/>
              </a:schemeClr>
            </a:gs>
            <a:gs pos="62000">
              <a:schemeClr val="accent1">
                <a:shade val="80000"/>
                <a:hueOff val="0"/>
                <a:satOff val="0"/>
                <a:lumOff val="0"/>
                <a:alphaOff val="0"/>
                <a:tint val="96000"/>
                <a:shade val="80000"/>
                <a:satMod val="170000"/>
              </a:schemeClr>
            </a:gs>
            <a:gs pos="97000">
              <a:schemeClr val="accent1">
                <a:shade val="80000"/>
                <a:hueOff val="0"/>
                <a:satOff val="0"/>
                <a:lumOff val="0"/>
                <a:alphaOff val="0"/>
                <a:tint val="98000"/>
                <a:shade val="63000"/>
                <a:satMod val="170000"/>
              </a:schemeClr>
            </a:gs>
            <a:gs pos="100000">
              <a:schemeClr val="accent1">
                <a:shade val="8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tr-TR" sz="2700" kern="1200" dirty="0"/>
            <a:t>İL-İLÇE EĞİTİM ÖĞRETİMDE BAŞARIYI ARTIRMA KURULU</a:t>
          </a:r>
        </a:p>
      </dsp:txBody>
      <dsp:txXfrm>
        <a:off x="2097756" y="1125965"/>
        <a:ext cx="3327324" cy="1796676"/>
      </dsp:txXfrm>
    </dsp:sp>
    <dsp:sp modelId="{FDF63164-05B3-4B64-8839-AE26F84B4044}">
      <dsp:nvSpPr>
        <dsp:cNvPr id="0" name=""/>
        <dsp:cNvSpPr/>
      </dsp:nvSpPr>
      <dsp:spPr>
        <a:xfrm>
          <a:off x="8081" y="3145508"/>
          <a:ext cx="2365171" cy="1908470"/>
        </a:xfrm>
        <a:prstGeom prst="roundRect">
          <a:avLst>
            <a:gd name="adj" fmla="val 10000"/>
          </a:avLst>
        </a:prstGeom>
        <a:gradFill rotWithShape="0">
          <a:gsLst>
            <a:gs pos="0">
              <a:schemeClr val="accent1">
                <a:tint val="99000"/>
                <a:hueOff val="0"/>
                <a:satOff val="0"/>
                <a:lumOff val="0"/>
                <a:alphaOff val="0"/>
                <a:tint val="92000"/>
                <a:satMod val="170000"/>
              </a:schemeClr>
            </a:gs>
            <a:gs pos="15000">
              <a:schemeClr val="accent1">
                <a:tint val="99000"/>
                <a:hueOff val="0"/>
                <a:satOff val="0"/>
                <a:lumOff val="0"/>
                <a:alphaOff val="0"/>
                <a:tint val="92000"/>
                <a:shade val="99000"/>
                <a:satMod val="170000"/>
              </a:schemeClr>
            </a:gs>
            <a:gs pos="62000">
              <a:schemeClr val="accent1">
                <a:tint val="99000"/>
                <a:hueOff val="0"/>
                <a:satOff val="0"/>
                <a:lumOff val="0"/>
                <a:alphaOff val="0"/>
                <a:tint val="96000"/>
                <a:shade val="80000"/>
                <a:satMod val="170000"/>
              </a:schemeClr>
            </a:gs>
            <a:gs pos="97000">
              <a:schemeClr val="accent1">
                <a:tint val="99000"/>
                <a:hueOff val="0"/>
                <a:satOff val="0"/>
                <a:lumOff val="0"/>
                <a:alphaOff val="0"/>
                <a:tint val="98000"/>
                <a:shade val="63000"/>
                <a:satMod val="170000"/>
              </a:schemeClr>
            </a:gs>
            <a:gs pos="100000">
              <a:schemeClr val="accent1">
                <a:tint val="99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İL-İLÇE İZLEME-DEĞERLENDİRME KOMİSYONLARI</a:t>
          </a:r>
        </a:p>
      </dsp:txBody>
      <dsp:txXfrm>
        <a:off x="63978" y="3201405"/>
        <a:ext cx="2253377" cy="1796676"/>
      </dsp:txXfrm>
    </dsp:sp>
    <dsp:sp modelId="{70019BB0-FF82-4D14-A1E7-F01808739334}">
      <dsp:nvSpPr>
        <dsp:cNvPr id="0" name=""/>
        <dsp:cNvSpPr/>
      </dsp:nvSpPr>
      <dsp:spPr>
        <a:xfrm>
          <a:off x="2472589" y="3145508"/>
          <a:ext cx="2365171" cy="1908470"/>
        </a:xfrm>
        <a:prstGeom prst="roundRect">
          <a:avLst>
            <a:gd name="adj" fmla="val 10000"/>
          </a:avLst>
        </a:prstGeom>
        <a:gradFill rotWithShape="0">
          <a:gsLst>
            <a:gs pos="0">
              <a:schemeClr val="accent1">
                <a:tint val="99000"/>
                <a:hueOff val="0"/>
                <a:satOff val="0"/>
                <a:lumOff val="0"/>
                <a:alphaOff val="0"/>
                <a:tint val="92000"/>
                <a:satMod val="170000"/>
              </a:schemeClr>
            </a:gs>
            <a:gs pos="15000">
              <a:schemeClr val="accent1">
                <a:tint val="99000"/>
                <a:hueOff val="0"/>
                <a:satOff val="0"/>
                <a:lumOff val="0"/>
                <a:alphaOff val="0"/>
                <a:tint val="92000"/>
                <a:shade val="99000"/>
                <a:satMod val="170000"/>
              </a:schemeClr>
            </a:gs>
            <a:gs pos="62000">
              <a:schemeClr val="accent1">
                <a:tint val="99000"/>
                <a:hueOff val="0"/>
                <a:satOff val="0"/>
                <a:lumOff val="0"/>
                <a:alphaOff val="0"/>
                <a:tint val="96000"/>
                <a:shade val="80000"/>
                <a:satMod val="170000"/>
              </a:schemeClr>
            </a:gs>
            <a:gs pos="97000">
              <a:schemeClr val="accent1">
                <a:tint val="99000"/>
                <a:hueOff val="0"/>
                <a:satOff val="0"/>
                <a:lumOff val="0"/>
                <a:alphaOff val="0"/>
                <a:tint val="98000"/>
                <a:shade val="63000"/>
                <a:satMod val="170000"/>
              </a:schemeClr>
            </a:gs>
            <a:gs pos="100000">
              <a:schemeClr val="accent1">
                <a:tint val="99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OKUL BAŞARI DEĞERLENDİRME KOMİSYONLARI</a:t>
          </a:r>
        </a:p>
      </dsp:txBody>
      <dsp:txXfrm>
        <a:off x="2528486" y="3201405"/>
        <a:ext cx="2253377" cy="1796676"/>
      </dsp:txXfrm>
    </dsp:sp>
    <dsp:sp modelId="{4BF683D7-A372-49CC-A90E-0B4712D74DCD}">
      <dsp:nvSpPr>
        <dsp:cNvPr id="0" name=""/>
        <dsp:cNvSpPr/>
      </dsp:nvSpPr>
      <dsp:spPr>
        <a:xfrm>
          <a:off x="4930215" y="3106701"/>
          <a:ext cx="2365171" cy="1908470"/>
        </a:xfrm>
        <a:prstGeom prst="roundRect">
          <a:avLst>
            <a:gd name="adj" fmla="val 10000"/>
          </a:avLst>
        </a:prstGeom>
        <a:gradFill rotWithShape="0">
          <a:gsLst>
            <a:gs pos="0">
              <a:schemeClr val="accent1">
                <a:shade val="80000"/>
                <a:hueOff val="0"/>
                <a:satOff val="0"/>
                <a:lumOff val="0"/>
                <a:alphaOff val="0"/>
                <a:tint val="92000"/>
                <a:satMod val="170000"/>
              </a:schemeClr>
            </a:gs>
            <a:gs pos="15000">
              <a:schemeClr val="accent1">
                <a:shade val="80000"/>
                <a:hueOff val="0"/>
                <a:satOff val="0"/>
                <a:lumOff val="0"/>
                <a:alphaOff val="0"/>
                <a:tint val="92000"/>
                <a:shade val="99000"/>
                <a:satMod val="170000"/>
              </a:schemeClr>
            </a:gs>
            <a:gs pos="62000">
              <a:schemeClr val="accent1">
                <a:shade val="80000"/>
                <a:hueOff val="0"/>
                <a:satOff val="0"/>
                <a:lumOff val="0"/>
                <a:alphaOff val="0"/>
                <a:tint val="96000"/>
                <a:shade val="80000"/>
                <a:satMod val="170000"/>
              </a:schemeClr>
            </a:gs>
            <a:gs pos="97000">
              <a:schemeClr val="accent1">
                <a:shade val="80000"/>
                <a:hueOff val="0"/>
                <a:satOff val="0"/>
                <a:lumOff val="0"/>
                <a:alphaOff val="0"/>
                <a:tint val="98000"/>
                <a:shade val="63000"/>
                <a:satMod val="170000"/>
              </a:schemeClr>
            </a:gs>
            <a:gs pos="100000">
              <a:schemeClr val="accent1">
                <a:shade val="8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tr-TR" sz="2700" kern="1200" dirty="0"/>
            <a:t>İL-İLÇE  ZÜMRE BAŞKANLARI KURULU</a:t>
          </a:r>
        </a:p>
      </dsp:txBody>
      <dsp:txXfrm>
        <a:off x="4986112" y="3162598"/>
        <a:ext cx="2253377" cy="17966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359898"/>
            <a:ext cx="7406640" cy="1472184"/>
          </a:xfrm>
        </p:spPr>
        <p:txBody>
          <a:bodyPr anchor="b"/>
          <a:lstStyle>
            <a:lvl1pPr algn="l">
              <a:defRPr/>
            </a:lvl1pPr>
            <a:extLst/>
          </a:lstStyle>
          <a:p>
            <a:r>
              <a:rPr kumimoji="0" lang="tr-TR"/>
              <a:t>Asıl başlık stili için tıklatın</a:t>
            </a:r>
            <a:endParaRPr kumimoji="0" lang="en-US"/>
          </a:p>
        </p:txBody>
      </p:sp>
      <p:sp>
        <p:nvSpPr>
          <p:cNvPr id="22" name="Alt Başlık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a:t>Asıl alt başlık stilini düzenlemek için tıklatın</a:t>
            </a:r>
            <a:endParaRPr kumimoji="0" lang="en-US"/>
          </a:p>
        </p:txBody>
      </p:sp>
      <p:sp>
        <p:nvSpPr>
          <p:cNvPr id="7" name="Veri Yer Tutucusu 6"/>
          <p:cNvSpPr>
            <a:spLocks noGrp="1"/>
          </p:cNvSpPr>
          <p:nvPr>
            <p:ph type="dt" sz="half" idx="10"/>
          </p:nvPr>
        </p:nvSpPr>
        <p:spPr/>
        <p:txBody>
          <a:bodyPr/>
          <a:lstStyle/>
          <a:p>
            <a:fld id="{A23720DD-5B6D-40BF-8493-A6B52D484E6B}" type="datetimeFigureOut">
              <a:rPr lang="tr-TR" smtClean="0"/>
              <a:t>19.12.2024</a:t>
            </a:fld>
            <a:endParaRPr lang="tr-TR"/>
          </a:p>
        </p:txBody>
      </p:sp>
      <p:sp>
        <p:nvSpPr>
          <p:cNvPr id="20" name="Altbilgi Yer Tutucusu 19"/>
          <p:cNvSpPr>
            <a:spLocks noGrp="1"/>
          </p:cNvSpPr>
          <p:nvPr>
            <p:ph type="ftr" sz="quarter" idx="11"/>
          </p:nvPr>
        </p:nvSpPr>
        <p:spPr/>
        <p:txBody>
          <a:bodyPr/>
          <a:lstStyle/>
          <a:p>
            <a:endParaRPr lang="tr-TR"/>
          </a:p>
        </p:txBody>
      </p:sp>
      <p:sp>
        <p:nvSpPr>
          <p:cNvPr id="10" name="Slayt Numarası Yer Tutucusu 9"/>
          <p:cNvSpPr>
            <a:spLocks noGrp="1"/>
          </p:cNvSpPr>
          <p:nvPr>
            <p:ph type="sldNum" sz="quarter" idx="12"/>
          </p:nvPr>
        </p:nvSpPr>
        <p:spPr/>
        <p:txBody>
          <a:bodyPr/>
          <a:lstStyle/>
          <a:p>
            <a:fld id="{F302176B-0E47-46AC-8F43-DAB4B8A37D06}" type="slidenum">
              <a:rPr lang="tr-TR" smtClean="0"/>
              <a:t>‹#›</a:t>
            </a:fld>
            <a:endParaRPr lang="tr-T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19.12.2024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74639"/>
            <a:ext cx="1828800" cy="5851525"/>
          </a:xfrm>
        </p:spPr>
        <p:txBody>
          <a:bodyPr vert="eaVert"/>
          <a:lstStyle/>
          <a:p>
            <a:r>
              <a:rPr kumimoji="0" lang="tr-TR"/>
              <a:t>Asıl başlık stili için tıklatın</a:t>
            </a:r>
            <a:endParaRPr kumimoji="0" lang="en-US"/>
          </a:p>
        </p:txBody>
      </p:sp>
      <p:sp>
        <p:nvSpPr>
          <p:cNvPr id="3" name="Dikey Metin Yer Tutucusu 2"/>
          <p:cNvSpPr>
            <a:spLocks noGrp="1"/>
          </p:cNvSpPr>
          <p:nvPr>
            <p:ph type="body" orient="vert" idx="1"/>
          </p:nvPr>
        </p:nvSpPr>
        <p:spPr>
          <a:xfrm>
            <a:off x="1143000" y="274640"/>
            <a:ext cx="55626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19.12.2024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İçerik Yer Tutucusu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19.12.2024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a:t>Asıl başlık stili için tıklatın</a:t>
            </a:r>
            <a:endParaRPr kumimoji="0" lang="en-US"/>
          </a:p>
        </p:txBody>
      </p:sp>
      <p:sp>
        <p:nvSpPr>
          <p:cNvPr id="3" name="Metin Yer Tutucusu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19.12.2024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
        <p:nvSpPr>
          <p:cNvPr id="10" name="Dikdörtgen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lstStyle/>
          <a:p>
            <a:r>
              <a:rPr kumimoji="0" lang="tr-TR"/>
              <a:t>Asıl başlık stili için tıklatın</a:t>
            </a:r>
            <a:endParaRPr kumimoji="0" lang="en-US"/>
          </a:p>
        </p:txBody>
      </p:sp>
      <p:sp>
        <p:nvSpPr>
          <p:cNvPr id="3" name="İçerik Yer Tutucus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İçerik Yer Tutucus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t>19.12.2024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a:t>Asıl başlık stili için tıklatın</a:t>
            </a:r>
            <a:endParaRPr kumimoji="0" lang="en-US"/>
          </a:p>
        </p:txBody>
      </p:sp>
      <p:sp>
        <p:nvSpPr>
          <p:cNvPr id="3" name="Metin Yer Tutucusu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4" name="Metin Yer Tutucusu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5" name="İçerik Yer Tutucus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İçerik Yer Tutucus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Veri Yer Tutucusu 6"/>
          <p:cNvSpPr>
            <a:spLocks noGrp="1"/>
          </p:cNvSpPr>
          <p:nvPr>
            <p:ph type="dt" sz="half" idx="10"/>
          </p:nvPr>
        </p:nvSpPr>
        <p:spPr/>
        <p:txBody>
          <a:bodyPr/>
          <a:lstStyle/>
          <a:p>
            <a:fld id="{A23720DD-5B6D-40BF-8493-A6B52D484E6B}" type="datetimeFigureOut">
              <a:rPr lang="tr-TR" smtClean="0"/>
              <a:t>19.12.2024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nchor="ctr"/>
          <a:lstStyle/>
          <a:p>
            <a:r>
              <a:rPr kumimoji="0" lang="tr-TR"/>
              <a:t>Asıl başlık stili için tıklatın</a:t>
            </a:r>
            <a:endParaRPr kumimoji="0" lang="en-US"/>
          </a:p>
        </p:txBody>
      </p:sp>
      <p:sp>
        <p:nvSpPr>
          <p:cNvPr id="3" name="Veri Yer Tutucusu 2"/>
          <p:cNvSpPr>
            <a:spLocks noGrp="1"/>
          </p:cNvSpPr>
          <p:nvPr>
            <p:ph type="dt" sz="half" idx="10"/>
          </p:nvPr>
        </p:nvSpPr>
        <p:spPr/>
        <p:txBody>
          <a:bodyPr/>
          <a:lstStyle/>
          <a:p>
            <a:fld id="{A23720DD-5B6D-40BF-8493-A6B52D484E6B}" type="datetimeFigureOut">
              <a:rPr lang="tr-TR" smtClean="0"/>
              <a:t>19.12.2024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Veri Yer Tutucusu 1"/>
          <p:cNvSpPr>
            <a:spLocks noGrp="1"/>
          </p:cNvSpPr>
          <p:nvPr>
            <p:ph type="dt" sz="half" idx="10"/>
          </p:nvPr>
        </p:nvSpPr>
        <p:spPr/>
        <p:txBody>
          <a:bodyPr/>
          <a:lstStyle/>
          <a:p>
            <a:fld id="{A23720DD-5B6D-40BF-8493-A6B52D484E6B}" type="datetimeFigureOut">
              <a:rPr lang="tr-TR" smtClean="0"/>
              <a:t>19.12.2024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
        <p:nvSpPr>
          <p:cNvPr id="6" name="Dikdörtgen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a:t>Asıl başlık stili için tıklatın</a:t>
            </a:r>
            <a:endParaRPr kumimoji="0" lang="en-US"/>
          </a:p>
        </p:txBody>
      </p:sp>
      <p:sp>
        <p:nvSpPr>
          <p:cNvPr id="3" name="Metin Yer Tutucusu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a:t>Asıl metin stillerini düzenlemek için tıklatın</a:t>
            </a:r>
          </a:p>
        </p:txBody>
      </p:sp>
      <p:sp>
        <p:nvSpPr>
          <p:cNvPr id="4" name="İçerik Yer Tutucus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t>19.12.2024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a:t>Asıl başlık stili için tıklatın</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t>19.12.2024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8" name="Dikdörtgen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a:t>Resim eklemek için simgeyi tıklatın</a:t>
            </a:r>
            <a:endParaRPr kumimoji="0" lang="en-US" dirty="0"/>
          </a:p>
        </p:txBody>
      </p:sp>
      <p:sp>
        <p:nvSpPr>
          <p:cNvPr id="9" name="Akış Çizelgesi: İşlem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Akış Çizelgesi: İşlem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Metin Yer Tutucusu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Halka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Başlık Yer Tutucusu 4"/>
          <p:cNvSpPr>
            <a:spLocks noGrp="1"/>
          </p:cNvSpPr>
          <p:nvPr>
            <p:ph type="title"/>
          </p:nvPr>
        </p:nvSpPr>
        <p:spPr>
          <a:xfrm>
            <a:off x="1435608" y="274638"/>
            <a:ext cx="7498080" cy="1143000"/>
          </a:xfrm>
          <a:prstGeom prst="rect">
            <a:avLst/>
          </a:prstGeom>
        </p:spPr>
        <p:txBody>
          <a:bodyPr anchor="ctr">
            <a:normAutofit/>
          </a:bodyPr>
          <a:lstStyle/>
          <a:p>
            <a:r>
              <a:rPr kumimoji="0" lang="tr-TR"/>
              <a:t>Asıl başlık stili için tıklatın</a:t>
            </a:r>
            <a:endParaRPr kumimoji="0" lang="en-US"/>
          </a:p>
        </p:txBody>
      </p:sp>
      <p:sp>
        <p:nvSpPr>
          <p:cNvPr id="9" name="Metin Yer Tutucusu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24" name="Veri Yer Tutucusu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23720DD-5B6D-40BF-8493-A6B52D484E6B}" type="datetimeFigureOut">
              <a:rPr lang="tr-TR" smtClean="0"/>
              <a:t>19.12.2024</a:t>
            </a:fld>
            <a:endParaRPr lang="tr-TR"/>
          </a:p>
        </p:txBody>
      </p:sp>
      <p:sp>
        <p:nvSpPr>
          <p:cNvPr id="10" name="Altbilgi Yer Tutucusu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Slayt Numarası Yer Tutucusu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302176B-0E47-46AC-8F43-DAB4B8A37D06}" type="slidenum">
              <a:rPr lang="tr-TR" smtClean="0"/>
              <a:t>‹#›</a:t>
            </a:fld>
            <a:endParaRPr lang="tr-TR"/>
          </a:p>
        </p:txBody>
      </p:sp>
      <p:sp>
        <p:nvSpPr>
          <p:cNvPr id="15" name="Dikdörtgen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6416" y="2132856"/>
            <a:ext cx="6337720" cy="4176464"/>
          </a:xfrm>
          <a:prstGeom prst="rect">
            <a:avLst/>
          </a:prstGeom>
          <a:ln w="190500" cap="sq">
            <a:solidFill>
              <a:schemeClr val="accent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Metin kutusu 6"/>
          <p:cNvSpPr txBox="1"/>
          <p:nvPr/>
        </p:nvSpPr>
        <p:spPr>
          <a:xfrm>
            <a:off x="1344856" y="116633"/>
            <a:ext cx="7475616" cy="1988237"/>
          </a:xfrm>
          <a:prstGeom prst="rect">
            <a:avLst/>
          </a:prstGeom>
          <a:noFill/>
        </p:spPr>
        <p:txBody>
          <a:bodyPr wrap="square" rtlCol="0">
            <a:spAutoFit/>
          </a:bodyPr>
          <a:lstStyle/>
          <a:p>
            <a:pPr algn="ctr">
              <a:lnSpc>
                <a:spcPct val="110000"/>
              </a:lnSpc>
            </a:pPr>
            <a:r>
              <a:rPr lang="tr-TR" sz="2800" b="1" dirty="0">
                <a:ln w="0"/>
                <a:solidFill>
                  <a:srgbClr val="002060"/>
                </a:solidFill>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Calibri" panose="020F0502020204030204" pitchFamily="34" charset="0"/>
              </a:rPr>
              <a:t>MARDİN İLKOKUL, ORTAOKUL VE ORTAÖĞRETİM KURUMLARINDA EĞİTİM ÖĞRETİMDE BAŞARIYI ARTIRMA </a:t>
            </a:r>
          </a:p>
          <a:p>
            <a:pPr algn="ctr">
              <a:lnSpc>
                <a:spcPct val="110000"/>
              </a:lnSpc>
            </a:pPr>
            <a:r>
              <a:rPr lang="tr-TR" sz="2800" b="1" dirty="0">
                <a:ln w="0"/>
                <a:solidFill>
                  <a:srgbClr val="002060"/>
                </a:solidFill>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Calibri" panose="020F0502020204030204" pitchFamily="34" charset="0"/>
              </a:rPr>
              <a:t>İL EYLEM PLANI</a:t>
            </a:r>
          </a:p>
        </p:txBody>
      </p:sp>
    </p:spTree>
    <p:extLst>
      <p:ext uri="{BB962C8B-B14F-4D97-AF65-F5344CB8AC3E}">
        <p14:creationId xmlns:p14="http://schemas.microsoft.com/office/powerpoint/2010/main" val="1976047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Dikdörtgen 1"/>
          <p:cNvSpPr/>
          <p:nvPr/>
        </p:nvSpPr>
        <p:spPr>
          <a:xfrm>
            <a:off x="1403648" y="548680"/>
            <a:ext cx="7488832" cy="5319918"/>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lnSpc>
                <a:spcPct val="115000"/>
              </a:lnSpc>
              <a:spcAft>
                <a:spcPts val="1000"/>
              </a:spcAft>
            </a:pPr>
            <a:r>
              <a:rPr lang="tr-TR"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UYGULAMA ESASLARI</a:t>
            </a:r>
            <a:endParaRPr lang="tr-TR" sz="24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tr-TR" sz="12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marL="228600" indent="-228600" algn="just">
              <a:lnSpc>
                <a:spcPct val="115000"/>
              </a:lnSpc>
              <a:spcAft>
                <a:spcPts val="1000"/>
              </a:spcAft>
              <a:buFont typeface="Wingdings" panose="05000000000000000000" pitchFamily="2" charset="2"/>
              <a:buChar char="q"/>
            </a:pPr>
            <a:r>
              <a:rPr lang="tr-TR" sz="14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1- Eylem Planı</a:t>
            </a:r>
            <a:endParaRPr lang="tr-TR" sz="1400" b="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228600" indent="-228600" algn="just">
              <a:lnSpc>
                <a:spcPct val="115000"/>
              </a:lnSpc>
              <a:spcAft>
                <a:spcPts val="1000"/>
              </a:spcAft>
              <a:buFont typeface="Wingdings" panose="05000000000000000000" pitchFamily="2" charset="2"/>
              <a:buChar char="q"/>
            </a:pPr>
            <a:r>
              <a:rPr lang="tr-TR" sz="14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2-Tanıtım ve Bilgilendirme</a:t>
            </a:r>
            <a:endParaRPr lang="tr-TR" sz="1400" b="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228600" indent="-228600" algn="just">
              <a:lnSpc>
                <a:spcPct val="115000"/>
              </a:lnSpc>
              <a:spcAft>
                <a:spcPts val="1000"/>
              </a:spcAft>
              <a:buFont typeface="Wingdings" panose="05000000000000000000" pitchFamily="2" charset="2"/>
              <a:buChar char="q"/>
            </a:pPr>
            <a:r>
              <a:rPr lang="tr-TR" sz="14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3-Eğiticilerin Eğitimi</a:t>
            </a:r>
            <a:endParaRPr lang="tr-TR" sz="1400" b="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228600" indent="-228600" algn="just">
              <a:lnSpc>
                <a:spcPct val="115000"/>
              </a:lnSpc>
              <a:spcAft>
                <a:spcPts val="1000"/>
              </a:spcAft>
              <a:buFont typeface="Wingdings" panose="05000000000000000000" pitchFamily="2" charset="2"/>
              <a:buChar char="q"/>
            </a:pPr>
            <a:r>
              <a:rPr lang="tr-TR" sz="14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4-Okul Veli İşbirliği</a:t>
            </a:r>
            <a:endParaRPr lang="tr-TR" sz="1400" b="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228600" indent="-228600" algn="just">
              <a:lnSpc>
                <a:spcPct val="115000"/>
              </a:lnSpc>
              <a:spcAft>
                <a:spcPts val="1000"/>
              </a:spcAft>
              <a:buFont typeface="Wingdings" panose="05000000000000000000" pitchFamily="2" charset="2"/>
              <a:buChar char="q"/>
            </a:pPr>
            <a:r>
              <a:rPr lang="tr-TR" sz="14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5-Öğretmen - Öğrenci Faktörü</a:t>
            </a:r>
            <a:endParaRPr lang="tr-TR" sz="1400" b="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228600" indent="-228600" algn="just">
              <a:lnSpc>
                <a:spcPct val="115000"/>
              </a:lnSpc>
              <a:spcAft>
                <a:spcPts val="1000"/>
              </a:spcAft>
              <a:buFont typeface="Wingdings" panose="05000000000000000000" pitchFamily="2" charset="2"/>
              <a:buChar char="q"/>
            </a:pPr>
            <a:r>
              <a:rPr lang="tr-TR" sz="14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6- Ölçme Değerlendirme:</a:t>
            </a:r>
            <a:endParaRPr lang="tr-TR" sz="1400" b="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228600" indent="-228600" algn="just">
              <a:lnSpc>
                <a:spcPct val="115000"/>
              </a:lnSpc>
              <a:spcAft>
                <a:spcPts val="1000"/>
              </a:spcAft>
              <a:buFont typeface="Wingdings" panose="05000000000000000000" pitchFamily="2" charset="2"/>
              <a:buChar char="q"/>
            </a:pPr>
            <a:r>
              <a:rPr lang="tr-TR" sz="14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7-Danışman Öğretmen Sistemi:</a:t>
            </a:r>
            <a:endParaRPr lang="tr-TR" sz="1400" b="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228600" indent="-228600" algn="just">
              <a:lnSpc>
                <a:spcPct val="115000"/>
              </a:lnSpc>
              <a:spcAft>
                <a:spcPts val="0"/>
              </a:spcAft>
              <a:buFont typeface="Wingdings" panose="05000000000000000000" pitchFamily="2" charset="2"/>
              <a:buChar char="q"/>
            </a:pPr>
            <a:r>
              <a:rPr lang="tr-TR" sz="14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8-Başarı Takip Sistemi:</a:t>
            </a:r>
            <a:endParaRPr lang="tr-TR" sz="1400" b="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228600" indent="-228600" algn="just">
              <a:lnSpc>
                <a:spcPct val="115000"/>
              </a:lnSpc>
              <a:spcAft>
                <a:spcPts val="0"/>
              </a:spcAft>
              <a:buFont typeface="Wingdings" panose="05000000000000000000" pitchFamily="2" charset="2"/>
              <a:buChar char="q"/>
            </a:pPr>
            <a:r>
              <a:rPr lang="tr-TR" sz="14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9-İzleme, Rehberlik ve Denetleme:</a:t>
            </a:r>
            <a:endParaRPr lang="tr-TR" sz="1400" b="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228600" indent="-228600" algn="just">
              <a:lnSpc>
                <a:spcPct val="115000"/>
              </a:lnSpc>
              <a:spcAft>
                <a:spcPts val="0"/>
              </a:spcAft>
              <a:buFont typeface="Wingdings" panose="05000000000000000000" pitchFamily="2" charset="2"/>
              <a:buChar char="q"/>
            </a:pPr>
            <a:r>
              <a:rPr lang="tr-TR" sz="14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10-Rehberlik Birimi:</a:t>
            </a:r>
            <a:endParaRPr lang="tr-TR" sz="1400" b="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228600" indent="-228600" algn="just">
              <a:lnSpc>
                <a:spcPct val="115000"/>
              </a:lnSpc>
              <a:spcAft>
                <a:spcPts val="0"/>
              </a:spcAft>
              <a:buFont typeface="Wingdings" panose="05000000000000000000" pitchFamily="2" charset="2"/>
              <a:buChar char="q"/>
            </a:pPr>
            <a:r>
              <a:rPr lang="tr-TR" sz="14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4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11-Okuma Kültürünü Geliştirme</a:t>
            </a:r>
            <a:endParaRPr lang="tr-TR" sz="14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marL="228600" indent="-228600" algn="just">
              <a:spcAft>
                <a:spcPts val="0"/>
              </a:spcAft>
              <a:buFont typeface="Wingdings" panose="05000000000000000000" pitchFamily="2" charset="2"/>
              <a:buChar char="q"/>
            </a:pPr>
            <a:r>
              <a:rPr lang="tr-TR" sz="14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tr-TR" sz="14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12-Motivasyon ve Ödüllendirme</a:t>
            </a:r>
            <a:endParaRPr lang="tr-TR" sz="1400" b="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228600" indent="-228600" algn="just">
              <a:lnSpc>
                <a:spcPct val="115000"/>
              </a:lnSpc>
              <a:spcAft>
                <a:spcPts val="0"/>
              </a:spcAft>
              <a:buFont typeface="Wingdings" panose="05000000000000000000" pitchFamily="2" charset="2"/>
              <a:buChar char="q"/>
            </a:pPr>
            <a:r>
              <a:rPr lang="tr-TR" sz="14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13-Sosyal Etkinlik Modülünün Etkin Kullanımı</a:t>
            </a:r>
            <a:endParaRPr lang="tr-TR" sz="1400" b="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228600" indent="-228600">
              <a:lnSpc>
                <a:spcPct val="115000"/>
              </a:lnSpc>
              <a:spcAft>
                <a:spcPts val="0"/>
              </a:spcAft>
              <a:buFont typeface="Wingdings" panose="05000000000000000000" pitchFamily="2" charset="2"/>
              <a:buChar char="q"/>
            </a:pPr>
            <a:r>
              <a:rPr lang="tr-TR" sz="14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14- Raporlama</a:t>
            </a:r>
            <a:endParaRPr lang="tr-TR" sz="1400" b="1"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3872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Dikdörtgen 3"/>
          <p:cNvSpPr/>
          <p:nvPr/>
        </p:nvSpPr>
        <p:spPr>
          <a:xfrm>
            <a:off x="1259632" y="404664"/>
            <a:ext cx="7488832" cy="586365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lnSpc>
                <a:spcPct val="115000"/>
              </a:lnSpc>
              <a:spcAft>
                <a:spcPts val="1000"/>
              </a:spcAft>
              <a:tabLst>
                <a:tab pos="1087120" algn="l"/>
              </a:tabLst>
            </a:pPr>
            <a:r>
              <a:rPr lang="tr-TR"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400" b="1" dirty="0">
                <a:ln w="0"/>
                <a:solidFill>
                  <a:schemeClr val="tx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PROJE ORTAKLARI</a:t>
            </a:r>
            <a:endParaRPr lang="tr-TR" sz="2000" b="1" dirty="0">
              <a:ln w="0"/>
              <a:solidFill>
                <a:schemeClr val="tx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rabicPeriod"/>
            </a:pPr>
            <a:r>
              <a:rPr lang="tr-TR" dirty="0">
                <a:solidFill>
                  <a:schemeClr val="tx1"/>
                </a:solidFill>
                <a:latin typeface="Times New Roman" panose="02020603050405020304" pitchFamily="18" charset="0"/>
                <a:ea typeface="Times New Roman" panose="02020603050405020304" pitchFamily="18" charset="0"/>
              </a:rPr>
              <a:t>Mardin Valiliği</a:t>
            </a:r>
          </a:p>
          <a:p>
            <a:pPr marL="457200">
              <a:spcAft>
                <a:spcPts val="0"/>
              </a:spcAft>
            </a:pPr>
            <a:r>
              <a:rPr lang="tr-TR" dirty="0">
                <a:solidFill>
                  <a:schemeClr val="tx1"/>
                </a:solidFill>
                <a:latin typeface="Times New Roman" panose="02020603050405020304" pitchFamily="18" charset="0"/>
                <a:ea typeface="Times New Roman" panose="02020603050405020304" pitchFamily="18" charset="0"/>
              </a:rPr>
              <a:t> </a:t>
            </a:r>
          </a:p>
          <a:p>
            <a:pPr>
              <a:lnSpc>
                <a:spcPct val="115000"/>
              </a:lnSpc>
              <a:spcAft>
                <a:spcPts val="1000"/>
              </a:spcAft>
            </a:pPr>
            <a:r>
              <a:rPr lang="tr-TR" b="1" dirty="0">
                <a:ln w="0"/>
                <a:solidFill>
                  <a:schemeClr val="tx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İŞBİRLİĞİ YAPILAN KURUM ve KURULUŞLAR</a:t>
            </a:r>
            <a:endParaRPr lang="tr-TR" sz="1600" b="1" dirty="0">
              <a:ln w="0"/>
              <a:solidFill>
                <a:schemeClr val="tx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rabicPeriod"/>
            </a:pPr>
            <a:r>
              <a:rPr lang="tr-TR" b="1" dirty="0">
                <a:solidFill>
                  <a:schemeClr val="tx1"/>
                </a:solidFill>
                <a:latin typeface="Times New Roman" panose="02020603050405020304" pitchFamily="18" charset="0"/>
                <a:ea typeface="Times New Roman" panose="02020603050405020304" pitchFamily="18" charset="0"/>
              </a:rPr>
              <a:t>Mardin Büyükşehir Belediye Başkanlığı</a:t>
            </a:r>
            <a:endParaRPr lang="tr-TR" dirty="0">
              <a:solidFill>
                <a:schemeClr val="tx1"/>
              </a:solidFill>
              <a:latin typeface="Times New Roman" panose="02020603050405020304" pitchFamily="18" charset="0"/>
              <a:ea typeface="Times New Roman" panose="02020603050405020304" pitchFamily="18" charset="0"/>
            </a:endParaRPr>
          </a:p>
          <a:p>
            <a:pPr marL="457200">
              <a:spcAft>
                <a:spcPts val="0"/>
              </a:spcAft>
            </a:pPr>
            <a:r>
              <a:rPr lang="tr-TR" b="1" dirty="0">
                <a:solidFill>
                  <a:schemeClr val="tx1"/>
                </a:solidFill>
                <a:latin typeface="Times New Roman" panose="02020603050405020304" pitchFamily="18" charset="0"/>
                <a:ea typeface="Times New Roman" panose="02020603050405020304" pitchFamily="18" charset="0"/>
              </a:rPr>
              <a:t> </a:t>
            </a:r>
            <a:endParaRPr lang="tr-TR" dirty="0">
              <a:solidFill>
                <a:schemeClr val="tx1"/>
              </a:solidFill>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eriod"/>
            </a:pPr>
            <a:r>
              <a:rPr lang="tr-TR" dirty="0">
                <a:solidFill>
                  <a:schemeClr val="tx1"/>
                </a:solidFill>
                <a:latin typeface="Times New Roman" panose="02020603050405020304" pitchFamily="18" charset="0"/>
                <a:ea typeface="Times New Roman" panose="02020603050405020304" pitchFamily="18" charset="0"/>
              </a:rPr>
              <a:t>Kızıltepe İlçe Milli Eğitim Müdürlüğü</a:t>
            </a:r>
          </a:p>
          <a:p>
            <a:pPr marL="457200">
              <a:spcAft>
                <a:spcPts val="0"/>
              </a:spcAft>
            </a:pPr>
            <a:r>
              <a:rPr lang="tr-TR" dirty="0">
                <a:solidFill>
                  <a:schemeClr val="tx1"/>
                </a:solidFill>
                <a:latin typeface="Times New Roman" panose="02020603050405020304" pitchFamily="18" charset="0"/>
                <a:ea typeface="Times New Roman" panose="02020603050405020304" pitchFamily="18" charset="0"/>
              </a:rPr>
              <a:t> </a:t>
            </a:r>
          </a:p>
          <a:p>
            <a:pPr>
              <a:lnSpc>
                <a:spcPct val="115000"/>
              </a:lnSpc>
              <a:spcAft>
                <a:spcPts val="1000"/>
              </a:spcAft>
            </a:pPr>
            <a:r>
              <a:rPr lang="tr-TR" b="1" dirty="0">
                <a:ln w="0"/>
                <a:solidFill>
                  <a:schemeClr val="tx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EYLEM PLANIN UYGULANACAĞI KURUMLAR</a:t>
            </a:r>
            <a:endParaRPr lang="tr-TR" sz="1600" b="1" dirty="0">
              <a:ln w="0"/>
              <a:solidFill>
                <a:schemeClr val="tx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228600">
              <a:lnSpc>
                <a:spcPct val="115000"/>
              </a:lnSpc>
              <a:spcAft>
                <a:spcPts val="1000"/>
              </a:spcAft>
            </a:pPr>
            <a:r>
              <a:rPr lang="tr-TR"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1- İlçe Milli Eğitim Müdürlükleri (10 İlçe)</a:t>
            </a:r>
            <a:endParaRPr lang="tr-TR" sz="16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rabicPeriod"/>
            </a:pPr>
            <a:r>
              <a:rPr lang="tr-TR" dirty="0">
                <a:solidFill>
                  <a:schemeClr val="tx1"/>
                </a:solidFill>
                <a:latin typeface="Times New Roman" panose="02020603050405020304" pitchFamily="18" charset="0"/>
                <a:ea typeface="Times New Roman" panose="02020603050405020304" pitchFamily="18" charset="0"/>
              </a:rPr>
              <a:t>İlimiz Temel Eğitim Birimine bağlı tüm ilkokul ve ortaokullar</a:t>
            </a:r>
          </a:p>
          <a:p>
            <a:pPr marL="457200">
              <a:spcAft>
                <a:spcPts val="0"/>
              </a:spcAft>
            </a:pPr>
            <a:r>
              <a:rPr lang="tr-TR" dirty="0">
                <a:solidFill>
                  <a:schemeClr val="tx1"/>
                </a:solidFill>
                <a:latin typeface="Times New Roman" panose="02020603050405020304" pitchFamily="18" charset="0"/>
                <a:ea typeface="Times New Roman" panose="02020603050405020304" pitchFamily="18" charset="0"/>
              </a:rPr>
              <a:t> </a:t>
            </a:r>
          </a:p>
          <a:p>
            <a:pPr lvl="0">
              <a:spcAft>
                <a:spcPts val="0"/>
              </a:spcAft>
            </a:pPr>
            <a:r>
              <a:rPr lang="tr-TR" dirty="0">
                <a:solidFill>
                  <a:schemeClr val="tx1"/>
                </a:solidFill>
                <a:latin typeface="Times New Roman" panose="02020603050405020304" pitchFamily="18" charset="0"/>
                <a:ea typeface="Times New Roman" panose="02020603050405020304" pitchFamily="18" charset="0"/>
              </a:rPr>
              <a:t>    Ortaöğretim Okulları</a:t>
            </a:r>
          </a:p>
          <a:p>
            <a:pPr marL="457200">
              <a:spcAft>
                <a:spcPts val="0"/>
              </a:spcAft>
            </a:pPr>
            <a:r>
              <a:rPr lang="tr-TR" dirty="0">
                <a:solidFill>
                  <a:schemeClr val="tx1"/>
                </a:solidFill>
                <a:latin typeface="Times New Roman" panose="02020603050405020304" pitchFamily="18" charset="0"/>
                <a:ea typeface="Times New Roman" panose="02020603050405020304" pitchFamily="18" charset="0"/>
              </a:rPr>
              <a:t> </a:t>
            </a:r>
          </a:p>
          <a:p>
            <a:pPr marL="342900" lvl="0" indent="-342900">
              <a:spcAft>
                <a:spcPts val="0"/>
              </a:spcAft>
              <a:buFont typeface="+mj-lt"/>
              <a:buAutoNum type="arabicPeriod"/>
            </a:pPr>
            <a:r>
              <a:rPr lang="tr-TR" dirty="0">
                <a:solidFill>
                  <a:schemeClr val="tx1"/>
                </a:solidFill>
                <a:latin typeface="Times New Roman" panose="02020603050405020304" pitchFamily="18" charset="0"/>
                <a:ea typeface="Times New Roman" panose="02020603050405020304" pitchFamily="18" charset="0"/>
              </a:rPr>
              <a:t>Din Öğretimine Bağlı Okullar</a:t>
            </a:r>
          </a:p>
          <a:p>
            <a:pPr marL="457200">
              <a:spcAft>
                <a:spcPts val="0"/>
              </a:spcAft>
            </a:pPr>
            <a:r>
              <a:rPr lang="tr-TR" dirty="0">
                <a:solidFill>
                  <a:schemeClr val="tx1"/>
                </a:solidFill>
                <a:latin typeface="Times New Roman" panose="02020603050405020304" pitchFamily="18" charset="0"/>
                <a:ea typeface="Times New Roman" panose="02020603050405020304" pitchFamily="18" charset="0"/>
              </a:rPr>
              <a:t> </a:t>
            </a:r>
          </a:p>
          <a:p>
            <a:pPr marL="342900" lvl="0" indent="-342900">
              <a:spcAft>
                <a:spcPts val="0"/>
              </a:spcAft>
              <a:buFont typeface="+mj-lt"/>
              <a:buAutoNum type="arabicPeriod"/>
            </a:pPr>
            <a:r>
              <a:rPr lang="tr-TR" dirty="0">
                <a:solidFill>
                  <a:schemeClr val="tx1"/>
                </a:solidFill>
                <a:latin typeface="Times New Roman" panose="02020603050405020304" pitchFamily="18" charset="0"/>
                <a:ea typeface="Times New Roman" panose="02020603050405020304" pitchFamily="18" charset="0"/>
              </a:rPr>
              <a:t>Mesleki Eğitime Bağlı Okullar</a:t>
            </a:r>
          </a:p>
          <a:p>
            <a:pPr marL="457200">
              <a:spcAft>
                <a:spcPts val="0"/>
              </a:spcAft>
            </a:pPr>
            <a:r>
              <a:rPr lang="tr-TR" dirty="0">
                <a:solidFill>
                  <a:schemeClr val="tx1"/>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088758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1673919087"/>
              </p:ext>
            </p:extLst>
          </p:nvPr>
        </p:nvGraphicFramePr>
        <p:xfrm>
          <a:off x="1259631" y="2348880"/>
          <a:ext cx="7632849" cy="4333382"/>
        </p:xfrm>
        <a:graphic>
          <a:graphicData uri="http://schemas.openxmlformats.org/drawingml/2006/table">
            <a:tbl>
              <a:tblPr firstRow="1" firstCol="1" bandRow="1">
                <a:tableStyleId>{5C22544A-7EE6-4342-B048-85BDC9FD1C3A}</a:tableStyleId>
              </a:tblPr>
              <a:tblGrid>
                <a:gridCol w="649278">
                  <a:extLst>
                    <a:ext uri="{9D8B030D-6E8A-4147-A177-3AD203B41FA5}">
                      <a16:colId xmlns:a16="http://schemas.microsoft.com/office/drawing/2014/main" val="3141196116"/>
                    </a:ext>
                  </a:extLst>
                </a:gridCol>
                <a:gridCol w="1790837">
                  <a:extLst>
                    <a:ext uri="{9D8B030D-6E8A-4147-A177-3AD203B41FA5}">
                      <a16:colId xmlns:a16="http://schemas.microsoft.com/office/drawing/2014/main" val="1736667083"/>
                    </a:ext>
                  </a:extLst>
                </a:gridCol>
                <a:gridCol w="2263804">
                  <a:extLst>
                    <a:ext uri="{9D8B030D-6E8A-4147-A177-3AD203B41FA5}">
                      <a16:colId xmlns:a16="http://schemas.microsoft.com/office/drawing/2014/main" val="2406593874"/>
                    </a:ext>
                  </a:extLst>
                </a:gridCol>
                <a:gridCol w="1802228">
                  <a:extLst>
                    <a:ext uri="{9D8B030D-6E8A-4147-A177-3AD203B41FA5}">
                      <a16:colId xmlns:a16="http://schemas.microsoft.com/office/drawing/2014/main" val="1276632427"/>
                    </a:ext>
                  </a:extLst>
                </a:gridCol>
                <a:gridCol w="1126702">
                  <a:extLst>
                    <a:ext uri="{9D8B030D-6E8A-4147-A177-3AD203B41FA5}">
                      <a16:colId xmlns:a16="http://schemas.microsoft.com/office/drawing/2014/main" val="3167335016"/>
                    </a:ext>
                  </a:extLst>
                </a:gridCol>
              </a:tblGrid>
              <a:tr h="929146">
                <a:tc>
                  <a:txBody>
                    <a:bodyPr/>
                    <a:lstStyle/>
                    <a:p>
                      <a:pPr algn="ctr">
                        <a:lnSpc>
                          <a:spcPct val="115000"/>
                        </a:lnSpc>
                        <a:spcAft>
                          <a:spcPts val="0"/>
                        </a:spcAft>
                        <a:tabLst>
                          <a:tab pos="1181100" algn="l"/>
                        </a:tabLst>
                      </a:pPr>
                      <a:r>
                        <a:rPr lang="tr-TR" sz="800" dirty="0">
                          <a:effectLst/>
                        </a:rPr>
                        <a:t>SIRA NO</a:t>
                      </a:r>
                      <a:endParaRPr lang="tr-T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552" marR="52552" marT="0" marB="0">
                    <a:cell3D prstMaterial="dkEdge">
                      <a:bevel w="25400" h="25400" prst="angle"/>
                      <a:lightRig rig="flood" dir="t"/>
                    </a:cell3D>
                  </a:tcPr>
                </a:tc>
                <a:tc>
                  <a:txBody>
                    <a:bodyPr/>
                    <a:lstStyle/>
                    <a:p>
                      <a:pPr algn="ctr">
                        <a:lnSpc>
                          <a:spcPct val="115000"/>
                        </a:lnSpc>
                        <a:spcAft>
                          <a:spcPts val="0"/>
                        </a:spcAft>
                        <a:tabLst>
                          <a:tab pos="1181100" algn="l"/>
                        </a:tabLst>
                      </a:pPr>
                      <a:r>
                        <a:rPr lang="tr-TR" sz="800" dirty="0">
                          <a:effectLst/>
                        </a:rPr>
                        <a:t>EYLEM KONUSU</a:t>
                      </a:r>
                      <a:endParaRPr lang="tr-T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552" marR="52552" marT="0" marB="0">
                    <a:cell3D prstMaterial="dkEdge">
                      <a:bevel w="25400" h="25400" prst="angle"/>
                      <a:lightRig rig="flood" dir="t"/>
                    </a:cell3D>
                  </a:tcPr>
                </a:tc>
                <a:tc>
                  <a:txBody>
                    <a:bodyPr/>
                    <a:lstStyle/>
                    <a:p>
                      <a:pPr algn="ctr">
                        <a:lnSpc>
                          <a:spcPct val="115000"/>
                        </a:lnSpc>
                        <a:spcAft>
                          <a:spcPts val="0"/>
                        </a:spcAft>
                        <a:tabLst>
                          <a:tab pos="1181100" algn="l"/>
                        </a:tabLst>
                      </a:pPr>
                      <a:r>
                        <a:rPr lang="tr-TR" sz="800" dirty="0">
                          <a:effectLst/>
                        </a:rPr>
                        <a:t>AÇIKLAMA</a:t>
                      </a:r>
                    </a:p>
                    <a:p>
                      <a:pPr algn="ctr">
                        <a:lnSpc>
                          <a:spcPct val="115000"/>
                        </a:lnSpc>
                        <a:spcAft>
                          <a:spcPts val="0"/>
                        </a:spcAft>
                        <a:tabLst>
                          <a:tab pos="1181100" algn="l"/>
                        </a:tabLst>
                      </a:pPr>
                      <a:r>
                        <a:rPr lang="tr-TR" sz="800" dirty="0">
                          <a:effectLst/>
                        </a:rPr>
                        <a:t> </a:t>
                      </a:r>
                    </a:p>
                    <a:p>
                      <a:pPr algn="ctr">
                        <a:lnSpc>
                          <a:spcPct val="115000"/>
                        </a:lnSpc>
                        <a:spcAft>
                          <a:spcPts val="0"/>
                        </a:spcAft>
                        <a:tabLst>
                          <a:tab pos="1181100" algn="l"/>
                        </a:tabLst>
                      </a:pPr>
                      <a:r>
                        <a:rPr lang="tr-TR" sz="800" dirty="0">
                          <a:effectLst/>
                        </a:rPr>
                        <a:t> </a:t>
                      </a:r>
                      <a:endParaRPr lang="tr-T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552" marR="52552" marT="0" marB="0">
                    <a:cell3D prstMaterial="dkEdge">
                      <a:bevel w="25400" h="25400" prst="angle"/>
                      <a:lightRig rig="flood" dir="t"/>
                    </a:cell3D>
                  </a:tcPr>
                </a:tc>
                <a:tc>
                  <a:txBody>
                    <a:bodyPr/>
                    <a:lstStyle/>
                    <a:p>
                      <a:pPr algn="ctr">
                        <a:lnSpc>
                          <a:spcPct val="115000"/>
                        </a:lnSpc>
                        <a:spcAft>
                          <a:spcPts val="0"/>
                        </a:spcAft>
                        <a:tabLst>
                          <a:tab pos="1181100" algn="l"/>
                        </a:tabLst>
                      </a:pPr>
                      <a:r>
                        <a:rPr lang="tr-TR" sz="800" dirty="0">
                          <a:effectLst/>
                        </a:rPr>
                        <a:t>SORUMLU BİRİM</a:t>
                      </a:r>
                      <a:endParaRPr lang="tr-T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552" marR="52552" marT="0" marB="0">
                    <a:cell3D prstMaterial="dkEdge">
                      <a:bevel w="25400" h="25400" prst="angle"/>
                      <a:lightRig rig="flood" dir="t"/>
                    </a:cell3D>
                  </a:tcPr>
                </a:tc>
                <a:tc>
                  <a:txBody>
                    <a:bodyPr/>
                    <a:lstStyle/>
                    <a:p>
                      <a:pPr algn="ctr">
                        <a:lnSpc>
                          <a:spcPct val="115000"/>
                        </a:lnSpc>
                        <a:spcAft>
                          <a:spcPts val="0"/>
                        </a:spcAft>
                        <a:tabLst>
                          <a:tab pos="1181100" algn="l"/>
                        </a:tabLst>
                      </a:pPr>
                      <a:r>
                        <a:rPr lang="tr-TR" sz="800" dirty="0">
                          <a:effectLst/>
                        </a:rPr>
                        <a:t>UYGULAMA TARİHİ</a:t>
                      </a:r>
                      <a:endParaRPr lang="tr-T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552" marR="52552" marT="0" marB="0">
                    <a:cell3D prstMaterial="dkEdge">
                      <a:bevel w="25400" h="25400" prst="angle"/>
                      <a:lightRig rig="flood" dir="t"/>
                    </a:cell3D>
                  </a:tcPr>
                </a:tc>
                <a:extLst>
                  <a:ext uri="{0D108BD9-81ED-4DB2-BD59-A6C34878D82A}">
                    <a16:rowId xmlns:a16="http://schemas.microsoft.com/office/drawing/2014/main" val="4011548751"/>
                  </a:ext>
                </a:extLst>
              </a:tr>
              <a:tr h="1285450">
                <a:tc>
                  <a:txBody>
                    <a:bodyPr/>
                    <a:lstStyle/>
                    <a:p>
                      <a:pPr>
                        <a:lnSpc>
                          <a:spcPct val="115000"/>
                        </a:lnSpc>
                        <a:spcAft>
                          <a:spcPts val="0"/>
                        </a:spcAft>
                        <a:tabLst>
                          <a:tab pos="1181100" algn="l"/>
                        </a:tabLst>
                      </a:pPr>
                      <a:r>
                        <a:rPr lang="tr-TR" sz="1400">
                          <a:effectLst/>
                        </a:rPr>
                        <a:t>1</a:t>
                      </a:r>
                      <a:endParaRPr lang="tr-T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2552" marR="52552" marT="0" marB="0">
                    <a:cell3D prstMaterial="dkEdge">
                      <a:bevel w="25400" h="25400" prst="angle"/>
                      <a:lightRig rig="flood" dir="t"/>
                    </a:cell3D>
                  </a:tcPr>
                </a:tc>
                <a:tc>
                  <a:txBody>
                    <a:bodyPr/>
                    <a:lstStyle/>
                    <a:p>
                      <a:pPr>
                        <a:lnSpc>
                          <a:spcPct val="115000"/>
                        </a:lnSpc>
                        <a:spcAft>
                          <a:spcPts val="0"/>
                        </a:spcAft>
                        <a:tabLst>
                          <a:tab pos="1181100" algn="l"/>
                        </a:tabLst>
                      </a:pPr>
                      <a:r>
                        <a:rPr lang="tr-TR" sz="1400" b="1" dirty="0">
                          <a:effectLst/>
                        </a:rPr>
                        <a:t>İl-İlçe Eylem Planı Tanıtım Toplantısı</a:t>
                      </a:r>
                      <a:endParaRPr lang="tr-TR"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552" marR="52552" marT="0" marB="0">
                    <a:cell3D prstMaterial="dkEdge">
                      <a:bevel w="25400" h="25400" prst="angle"/>
                      <a:lightRig rig="flood" dir="t"/>
                    </a:cell3D>
                  </a:tcPr>
                </a:tc>
                <a:tc>
                  <a:txBody>
                    <a:bodyPr/>
                    <a:lstStyle/>
                    <a:p>
                      <a:pPr>
                        <a:lnSpc>
                          <a:spcPct val="115000"/>
                        </a:lnSpc>
                        <a:spcAft>
                          <a:spcPts val="0"/>
                        </a:spcAft>
                        <a:tabLst>
                          <a:tab pos="1181100" algn="l"/>
                        </a:tabLst>
                      </a:pPr>
                      <a:r>
                        <a:rPr lang="tr-TR" sz="1400" b="1" dirty="0">
                          <a:effectLst/>
                        </a:rPr>
                        <a:t>Her okul türü ile ilgili maddeler o okul türüne ait kurum müdürleri ile yapılacak toplantılarla aktarılacaktır.</a:t>
                      </a:r>
                      <a:endParaRPr lang="tr-TR"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552" marR="52552" marT="0" marB="0">
                    <a:cell3D prstMaterial="dkEdge">
                      <a:bevel w="25400" h="25400" prst="angle"/>
                      <a:lightRig rig="flood" dir="t"/>
                    </a:cell3D>
                  </a:tcPr>
                </a:tc>
                <a:tc>
                  <a:txBody>
                    <a:bodyPr/>
                    <a:lstStyle/>
                    <a:p>
                      <a:pPr>
                        <a:lnSpc>
                          <a:spcPct val="115000"/>
                        </a:lnSpc>
                        <a:spcAft>
                          <a:spcPts val="0"/>
                        </a:spcAft>
                        <a:tabLst>
                          <a:tab pos="1181100" algn="l"/>
                        </a:tabLst>
                      </a:pPr>
                      <a:r>
                        <a:rPr lang="tr-TR" sz="1400" b="1" dirty="0">
                          <a:effectLst/>
                        </a:rPr>
                        <a:t>İl-İlçe Milli Eğitim Temel Eğitim- Ortaöğretim,</a:t>
                      </a:r>
                      <a:r>
                        <a:rPr lang="tr-TR" sz="1400" b="1" baseline="0" dirty="0">
                          <a:effectLst/>
                        </a:rPr>
                        <a:t> Ar-Ge </a:t>
                      </a:r>
                      <a:r>
                        <a:rPr lang="tr-TR" sz="1400" b="1" dirty="0">
                          <a:effectLst/>
                        </a:rPr>
                        <a:t>ve Ölçme Değerlendirme Birimi</a:t>
                      </a:r>
                      <a:endParaRPr lang="tr-TR"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552" marR="52552" marT="0" marB="0">
                    <a:cell3D prstMaterial="dkEdge">
                      <a:bevel w="25400" h="25400" prst="angle"/>
                      <a:lightRig rig="flood" dir="t"/>
                    </a:cell3D>
                  </a:tcPr>
                </a:tc>
                <a:tc>
                  <a:txBody>
                    <a:bodyPr/>
                    <a:lstStyle/>
                    <a:p>
                      <a:pPr>
                        <a:lnSpc>
                          <a:spcPct val="115000"/>
                        </a:lnSpc>
                        <a:spcAft>
                          <a:spcPts val="0"/>
                        </a:spcAft>
                        <a:tabLst>
                          <a:tab pos="1181100" algn="l"/>
                        </a:tabLst>
                      </a:pPr>
                      <a:r>
                        <a:rPr lang="tr-TR" sz="900" b="1">
                          <a:effectLst/>
                        </a:rPr>
                        <a:t>ARALIK</a:t>
                      </a:r>
                      <a:endParaRPr lang="tr-TR" sz="9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552" marR="52552" marT="0" marB="0">
                    <a:cell3D prstMaterial="dkEdge">
                      <a:bevel w="25400" h="25400" prst="angle"/>
                      <a:lightRig rig="flood" dir="t"/>
                    </a:cell3D>
                  </a:tcPr>
                </a:tc>
                <a:extLst>
                  <a:ext uri="{0D108BD9-81ED-4DB2-BD59-A6C34878D82A}">
                    <a16:rowId xmlns:a16="http://schemas.microsoft.com/office/drawing/2014/main" val="3130277259"/>
                  </a:ext>
                </a:extLst>
              </a:tr>
              <a:tr h="1817852">
                <a:tc>
                  <a:txBody>
                    <a:bodyPr/>
                    <a:lstStyle/>
                    <a:p>
                      <a:pPr>
                        <a:lnSpc>
                          <a:spcPct val="115000"/>
                        </a:lnSpc>
                        <a:spcAft>
                          <a:spcPts val="0"/>
                        </a:spcAft>
                        <a:tabLst>
                          <a:tab pos="1181100" algn="l"/>
                        </a:tabLst>
                      </a:pPr>
                      <a:r>
                        <a:rPr lang="tr-TR" sz="1400">
                          <a:effectLst/>
                        </a:rPr>
                        <a:t>2</a:t>
                      </a:r>
                      <a:endParaRPr lang="tr-T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2552" marR="52552" marT="0" marB="0">
                    <a:cell3D prstMaterial="dkEdge">
                      <a:bevel w="25400" h="25400" prst="angle"/>
                      <a:lightRig rig="flood" dir="t"/>
                    </a:cell3D>
                  </a:tcPr>
                </a:tc>
                <a:tc>
                  <a:txBody>
                    <a:bodyPr/>
                    <a:lstStyle/>
                    <a:p>
                      <a:pPr>
                        <a:lnSpc>
                          <a:spcPct val="115000"/>
                        </a:lnSpc>
                        <a:spcAft>
                          <a:spcPts val="0"/>
                        </a:spcAft>
                        <a:tabLst>
                          <a:tab pos="1181100" algn="l"/>
                        </a:tabLst>
                      </a:pPr>
                      <a:r>
                        <a:rPr lang="tr-TR" sz="1400" b="1">
                          <a:effectLst/>
                        </a:rPr>
                        <a:t>Kurul-Komisyonların Oluşturulması</a:t>
                      </a:r>
                      <a:endParaRPr lang="tr-TR"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2552" marR="52552" marT="0" marB="0">
                    <a:cell3D prstMaterial="dkEdge">
                      <a:bevel w="25400" h="25400" prst="angle"/>
                      <a:lightRig rig="flood" dir="t"/>
                    </a:cell3D>
                  </a:tcPr>
                </a:tc>
                <a:tc>
                  <a:txBody>
                    <a:bodyPr/>
                    <a:lstStyle/>
                    <a:p>
                      <a:pPr>
                        <a:lnSpc>
                          <a:spcPct val="115000"/>
                        </a:lnSpc>
                        <a:spcAft>
                          <a:spcPts val="0"/>
                        </a:spcAft>
                      </a:pPr>
                      <a:r>
                        <a:rPr lang="tr-TR" sz="1400" b="1" dirty="0">
                          <a:effectLst/>
                        </a:rPr>
                        <a:t>İl-İlçe Eğitim Öğretimde Başarı Artırma Kurulu- İlçe İzleme-Değerlendirme Komisyonları- Okul Başarı Değerlendirme Komisyonları- İl-İlçe  Zümre Başkanları Kurulu</a:t>
                      </a:r>
                      <a:endParaRPr lang="tr-TR"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552" marR="52552" marT="0" marB="0">
                    <a:cell3D prstMaterial="dkEdge">
                      <a:bevel w="25400" h="25400" prst="angle"/>
                      <a:lightRig rig="flood" dir="t"/>
                    </a:cell3D>
                  </a:tcPr>
                </a:tc>
                <a:tc>
                  <a:txBody>
                    <a:bodyPr/>
                    <a:lstStyle/>
                    <a:p>
                      <a:pPr>
                        <a:lnSpc>
                          <a:spcPct val="115000"/>
                        </a:lnSpc>
                        <a:spcAft>
                          <a:spcPts val="0"/>
                        </a:spcAft>
                        <a:tabLst>
                          <a:tab pos="1181100" algn="l"/>
                        </a:tabLst>
                      </a:pPr>
                      <a:r>
                        <a:rPr lang="tr-TR" sz="1400" b="1" dirty="0">
                          <a:effectLst/>
                        </a:rPr>
                        <a:t>İl-İlçe Milli Eğitim Temel Eğitim- Ortaöğretim, ARGE</a:t>
                      </a:r>
                      <a:r>
                        <a:rPr lang="tr-TR" sz="1400" b="1" baseline="0" dirty="0">
                          <a:effectLst/>
                        </a:rPr>
                        <a:t> </a:t>
                      </a:r>
                      <a:r>
                        <a:rPr lang="tr-TR" sz="1400" b="1" dirty="0">
                          <a:effectLst/>
                        </a:rPr>
                        <a:t> ve Ölçme Değerlendirme Birimi</a:t>
                      </a:r>
                      <a:endParaRPr lang="tr-TR"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552" marR="52552" marT="0" marB="0">
                    <a:cell3D prstMaterial="dkEdge">
                      <a:bevel w="25400" h="25400" prst="angle"/>
                      <a:lightRig rig="flood" dir="t"/>
                    </a:cell3D>
                  </a:tcPr>
                </a:tc>
                <a:tc>
                  <a:txBody>
                    <a:bodyPr/>
                    <a:lstStyle/>
                    <a:p>
                      <a:pPr>
                        <a:lnSpc>
                          <a:spcPct val="115000"/>
                        </a:lnSpc>
                        <a:spcAft>
                          <a:spcPts val="0"/>
                        </a:spcAft>
                        <a:tabLst>
                          <a:tab pos="1181100" algn="l"/>
                        </a:tabLst>
                      </a:pPr>
                      <a:r>
                        <a:rPr lang="tr-TR" sz="900" b="1" dirty="0">
                          <a:effectLst/>
                        </a:rPr>
                        <a:t>ARALIK</a:t>
                      </a:r>
                      <a:endParaRPr lang="tr-TR"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552" marR="52552" marT="0" marB="0">
                    <a:cell3D prstMaterial="dkEdge">
                      <a:bevel w="25400" h="25400" prst="angle"/>
                      <a:lightRig rig="flood" dir="t"/>
                    </a:cell3D>
                  </a:tcPr>
                </a:tc>
                <a:extLst>
                  <a:ext uri="{0D108BD9-81ED-4DB2-BD59-A6C34878D82A}">
                    <a16:rowId xmlns:a16="http://schemas.microsoft.com/office/drawing/2014/main" val="3016163337"/>
                  </a:ext>
                </a:extLst>
              </a:tr>
            </a:tbl>
          </a:graphicData>
        </a:graphic>
      </p:graphicFrame>
      <p:sp>
        <p:nvSpPr>
          <p:cNvPr id="5" name="Rectangle 1"/>
          <p:cNvSpPr>
            <a:spLocks noChangeArrowheads="1"/>
          </p:cNvSpPr>
          <p:nvPr/>
        </p:nvSpPr>
        <p:spPr bwMode="auto">
          <a:xfrm>
            <a:off x="1331640" y="548680"/>
            <a:ext cx="7324538" cy="1569660"/>
          </a:xfrm>
          <a:prstGeom prst="rect">
            <a:avLst/>
          </a:prstGeo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181100" algn="l"/>
              </a:tabLst>
              <a:defRPr>
                <a:solidFill>
                  <a:schemeClr val="tx1"/>
                </a:solidFill>
                <a:latin typeface="Arial" panose="020B0604020202020204" pitchFamily="34" charset="0"/>
              </a:defRPr>
            </a:lvl1pPr>
            <a:lvl2pPr eaLnBrk="0" fontAlgn="base" hangingPunct="0">
              <a:spcBef>
                <a:spcPct val="0"/>
              </a:spcBef>
              <a:spcAft>
                <a:spcPct val="0"/>
              </a:spcAft>
              <a:tabLst>
                <a:tab pos="1181100" algn="l"/>
              </a:tabLst>
              <a:defRPr>
                <a:solidFill>
                  <a:schemeClr val="tx1"/>
                </a:solidFill>
                <a:latin typeface="Arial" panose="020B0604020202020204" pitchFamily="34" charset="0"/>
              </a:defRPr>
            </a:lvl2pPr>
            <a:lvl3pPr eaLnBrk="0" fontAlgn="base" hangingPunct="0">
              <a:spcBef>
                <a:spcPct val="0"/>
              </a:spcBef>
              <a:spcAft>
                <a:spcPct val="0"/>
              </a:spcAft>
              <a:tabLst>
                <a:tab pos="1181100" algn="l"/>
              </a:tabLst>
              <a:defRPr>
                <a:solidFill>
                  <a:schemeClr val="tx1"/>
                </a:solidFill>
                <a:latin typeface="Arial" panose="020B0604020202020204" pitchFamily="34" charset="0"/>
              </a:defRPr>
            </a:lvl3pPr>
            <a:lvl4pPr eaLnBrk="0" fontAlgn="base" hangingPunct="0">
              <a:spcBef>
                <a:spcPct val="0"/>
              </a:spcBef>
              <a:spcAft>
                <a:spcPct val="0"/>
              </a:spcAft>
              <a:tabLst>
                <a:tab pos="1181100" algn="l"/>
              </a:tabLst>
              <a:defRPr>
                <a:solidFill>
                  <a:schemeClr val="tx1"/>
                </a:solidFill>
                <a:latin typeface="Arial" panose="020B0604020202020204" pitchFamily="34" charset="0"/>
              </a:defRPr>
            </a:lvl4pPr>
            <a:lvl5pPr eaLnBrk="0" fontAlgn="base" hangingPunct="0">
              <a:spcBef>
                <a:spcPct val="0"/>
              </a:spcBef>
              <a:spcAft>
                <a:spcPct val="0"/>
              </a:spcAft>
              <a:tabLst>
                <a:tab pos="1181100" algn="l"/>
              </a:tabLst>
              <a:defRPr>
                <a:solidFill>
                  <a:schemeClr val="tx1"/>
                </a:solidFill>
                <a:latin typeface="Arial" panose="020B0604020202020204" pitchFamily="34" charset="0"/>
              </a:defRPr>
            </a:lvl5pPr>
            <a:lvl6pPr eaLnBrk="0" fontAlgn="base" hangingPunct="0">
              <a:spcBef>
                <a:spcPct val="0"/>
              </a:spcBef>
              <a:spcAft>
                <a:spcPct val="0"/>
              </a:spcAft>
              <a:tabLst>
                <a:tab pos="1181100" algn="l"/>
              </a:tabLst>
              <a:defRPr>
                <a:solidFill>
                  <a:schemeClr val="tx1"/>
                </a:solidFill>
                <a:latin typeface="Arial" panose="020B0604020202020204" pitchFamily="34" charset="0"/>
              </a:defRPr>
            </a:lvl6pPr>
            <a:lvl7pPr eaLnBrk="0" fontAlgn="base" hangingPunct="0">
              <a:spcBef>
                <a:spcPct val="0"/>
              </a:spcBef>
              <a:spcAft>
                <a:spcPct val="0"/>
              </a:spcAft>
              <a:tabLst>
                <a:tab pos="1181100" algn="l"/>
              </a:tabLst>
              <a:defRPr>
                <a:solidFill>
                  <a:schemeClr val="tx1"/>
                </a:solidFill>
                <a:latin typeface="Arial" panose="020B0604020202020204" pitchFamily="34" charset="0"/>
              </a:defRPr>
            </a:lvl7pPr>
            <a:lvl8pPr eaLnBrk="0" fontAlgn="base" hangingPunct="0">
              <a:spcBef>
                <a:spcPct val="0"/>
              </a:spcBef>
              <a:spcAft>
                <a:spcPct val="0"/>
              </a:spcAft>
              <a:tabLst>
                <a:tab pos="1181100" algn="l"/>
              </a:tabLst>
              <a:defRPr>
                <a:solidFill>
                  <a:schemeClr val="tx1"/>
                </a:solidFill>
                <a:latin typeface="Arial" panose="020B0604020202020204" pitchFamily="34" charset="0"/>
              </a:defRPr>
            </a:lvl8pPr>
            <a:lvl9pPr eaLnBrk="0" fontAlgn="base" hangingPunct="0">
              <a:spcBef>
                <a:spcPct val="0"/>
              </a:spcBef>
              <a:spcAft>
                <a:spcPct val="0"/>
              </a:spcAft>
              <a:tabLst>
                <a:tab pos="11811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181100" algn="l"/>
              </a:tabLst>
            </a:pPr>
            <a:r>
              <a:rPr kumimoji="0" lang="tr-TR" altLang="tr-TR" sz="240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MARDİN İLKOKUL- ORTAOKUL VE ORTA</a:t>
            </a:r>
            <a:r>
              <a:rPr kumimoji="0" lang="tr-TR" altLang="tr-TR" sz="240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Ö</a:t>
            </a:r>
            <a:r>
              <a:rPr kumimoji="0" lang="tr-TR" altLang="tr-TR" sz="240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ĞRETİM KURUMLARINDA</a:t>
            </a:r>
            <a:r>
              <a:rPr kumimoji="0" lang="tr-TR" altLang="tr-TR" sz="2400" i="0" u="none" strike="noStrike" cap="none" normalizeH="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EĞİTİM ÖĞRETİMDE </a:t>
            </a:r>
            <a:r>
              <a:rPr kumimoji="0" lang="tr-TR" altLang="tr-TR" sz="240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BAŞARIYI ARTIRMA İL-İL</a:t>
            </a:r>
            <a:r>
              <a:rPr lang="tr-TR" altLang="tr-TR"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Ç</a:t>
            </a:r>
            <a:r>
              <a:rPr kumimoji="0" lang="tr-TR" altLang="tr-TR" sz="240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 EYLEM PLANI ETKİNLİK VE </a:t>
            </a:r>
            <a:r>
              <a:rPr kumimoji="0" lang="tr-TR" altLang="tr-TR" sz="240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Ç</a:t>
            </a:r>
            <a:r>
              <a:rPr kumimoji="0" lang="tr-TR" altLang="tr-TR" sz="240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ALIŞMA TAKVİMİ</a:t>
            </a:r>
            <a:endParaRPr kumimoji="0" lang="tr-TR" altLang="tr-TR" sz="1050"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1516278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Dikdörtgen 1"/>
          <p:cNvSpPr/>
          <p:nvPr/>
        </p:nvSpPr>
        <p:spPr>
          <a:xfrm>
            <a:off x="1259632" y="188640"/>
            <a:ext cx="7704855" cy="646331"/>
          </a:xfrm>
          <a:prstGeom prst="rect">
            <a:avLst/>
          </a:prstGeom>
          <a:solidFill>
            <a:schemeClr val="bg2">
              <a:lumMod val="90000"/>
            </a:schemeClr>
          </a:solidFill>
        </p:spPr>
        <p:txBody>
          <a:bodyPr wrap="square">
            <a:spAutoFit/>
          </a:bodyPr>
          <a:lstStyle/>
          <a:p>
            <a:pPr algn="ctr"/>
            <a:r>
              <a:rPr lang="tr-TR" b="1" dirty="0"/>
              <a:t>İLÇE MİLLİ EĞİTİM MÜDÜRLÜĞÜNÜN KOORDİNESİNDE</a:t>
            </a:r>
          </a:p>
          <a:p>
            <a:pPr algn="ctr"/>
            <a:r>
              <a:rPr lang="tr-TR" b="1" dirty="0"/>
              <a:t>OKULLARCA YAPILACAK OLAN ETKİNLİK ve ÇALIŞMALAR</a:t>
            </a:r>
            <a:endParaRPr lang="tr-TR" dirty="0"/>
          </a:p>
        </p:txBody>
      </p:sp>
      <p:graphicFrame>
        <p:nvGraphicFramePr>
          <p:cNvPr id="6" name="Tablo 5"/>
          <p:cNvGraphicFramePr>
            <a:graphicFrameLocks noGrp="1"/>
          </p:cNvGraphicFramePr>
          <p:nvPr>
            <p:extLst>
              <p:ext uri="{D42A27DB-BD31-4B8C-83A1-F6EECF244321}">
                <p14:modId xmlns:p14="http://schemas.microsoft.com/office/powerpoint/2010/main" val="2634953311"/>
              </p:ext>
            </p:extLst>
          </p:nvPr>
        </p:nvGraphicFramePr>
        <p:xfrm>
          <a:off x="1259632" y="978987"/>
          <a:ext cx="7812360" cy="5464539"/>
        </p:xfrm>
        <a:graphic>
          <a:graphicData uri="http://schemas.openxmlformats.org/drawingml/2006/table">
            <a:tbl>
              <a:tblPr firstRow="1" firstCol="1" bandRow="1">
                <a:tableStyleId>{5C22544A-7EE6-4342-B048-85BDC9FD1C3A}</a:tableStyleId>
              </a:tblPr>
              <a:tblGrid>
                <a:gridCol w="664449">
                  <a:extLst>
                    <a:ext uri="{9D8B030D-6E8A-4147-A177-3AD203B41FA5}">
                      <a16:colId xmlns:a16="http://schemas.microsoft.com/office/drawing/2014/main" val="20000"/>
                    </a:ext>
                  </a:extLst>
                </a:gridCol>
                <a:gridCol w="1832319">
                  <a:extLst>
                    <a:ext uri="{9D8B030D-6E8A-4147-A177-3AD203B41FA5}">
                      <a16:colId xmlns:a16="http://schemas.microsoft.com/office/drawing/2014/main" val="20001"/>
                    </a:ext>
                  </a:extLst>
                </a:gridCol>
                <a:gridCol w="2548818">
                  <a:extLst>
                    <a:ext uri="{9D8B030D-6E8A-4147-A177-3AD203B41FA5}">
                      <a16:colId xmlns:a16="http://schemas.microsoft.com/office/drawing/2014/main" val="20002"/>
                    </a:ext>
                  </a:extLst>
                </a:gridCol>
                <a:gridCol w="1613545">
                  <a:extLst>
                    <a:ext uri="{9D8B030D-6E8A-4147-A177-3AD203B41FA5}">
                      <a16:colId xmlns:a16="http://schemas.microsoft.com/office/drawing/2014/main" val="20003"/>
                    </a:ext>
                  </a:extLst>
                </a:gridCol>
                <a:gridCol w="1153229">
                  <a:extLst>
                    <a:ext uri="{9D8B030D-6E8A-4147-A177-3AD203B41FA5}">
                      <a16:colId xmlns:a16="http://schemas.microsoft.com/office/drawing/2014/main" val="20004"/>
                    </a:ext>
                  </a:extLst>
                </a:gridCol>
              </a:tblGrid>
              <a:tr h="459595">
                <a:tc>
                  <a:txBody>
                    <a:bodyPr/>
                    <a:lstStyle/>
                    <a:p>
                      <a:pPr algn="ctr">
                        <a:lnSpc>
                          <a:spcPct val="115000"/>
                        </a:lnSpc>
                        <a:spcAft>
                          <a:spcPts val="0"/>
                        </a:spcAft>
                        <a:tabLst>
                          <a:tab pos="1181100" algn="l"/>
                        </a:tabLst>
                      </a:pPr>
                      <a:r>
                        <a:rPr lang="tr-TR" sz="800" dirty="0">
                          <a:effectLst/>
                        </a:rPr>
                        <a:t>SIRA NO</a:t>
                      </a:r>
                      <a:endParaRPr lang="tr-TR" sz="900" dirty="0">
                        <a:effectLst/>
                        <a:latin typeface="Calibri"/>
                        <a:ea typeface="Times New Roman"/>
                        <a:cs typeface="Times New Roman"/>
                      </a:endParaRPr>
                    </a:p>
                  </a:txBody>
                  <a:tcPr marL="55413" marR="55413" marT="0" marB="0"/>
                </a:tc>
                <a:tc>
                  <a:txBody>
                    <a:bodyPr/>
                    <a:lstStyle/>
                    <a:p>
                      <a:pPr algn="ctr">
                        <a:lnSpc>
                          <a:spcPct val="115000"/>
                        </a:lnSpc>
                        <a:spcAft>
                          <a:spcPts val="0"/>
                        </a:spcAft>
                        <a:tabLst>
                          <a:tab pos="1181100" algn="l"/>
                        </a:tabLst>
                      </a:pPr>
                      <a:r>
                        <a:rPr lang="tr-TR" sz="800">
                          <a:effectLst/>
                        </a:rPr>
                        <a:t>EYLEM KONUSU</a:t>
                      </a:r>
                      <a:endParaRPr lang="tr-TR" sz="900">
                        <a:effectLst/>
                        <a:latin typeface="Calibri"/>
                        <a:ea typeface="Times New Roman"/>
                        <a:cs typeface="Times New Roman"/>
                      </a:endParaRPr>
                    </a:p>
                  </a:txBody>
                  <a:tcPr marL="55413" marR="55413" marT="0" marB="0"/>
                </a:tc>
                <a:tc>
                  <a:txBody>
                    <a:bodyPr/>
                    <a:lstStyle/>
                    <a:p>
                      <a:pPr algn="ctr">
                        <a:lnSpc>
                          <a:spcPct val="115000"/>
                        </a:lnSpc>
                        <a:spcAft>
                          <a:spcPts val="0"/>
                        </a:spcAft>
                        <a:tabLst>
                          <a:tab pos="1181100" algn="l"/>
                        </a:tabLst>
                      </a:pPr>
                      <a:r>
                        <a:rPr lang="tr-TR" sz="800">
                          <a:effectLst/>
                        </a:rPr>
                        <a:t>AÇIKLAMA</a:t>
                      </a:r>
                      <a:endParaRPr lang="tr-TR" sz="900">
                        <a:effectLst/>
                      </a:endParaRPr>
                    </a:p>
                    <a:p>
                      <a:pPr algn="ctr">
                        <a:lnSpc>
                          <a:spcPct val="115000"/>
                        </a:lnSpc>
                        <a:spcAft>
                          <a:spcPts val="0"/>
                        </a:spcAft>
                        <a:tabLst>
                          <a:tab pos="1181100" algn="l"/>
                        </a:tabLst>
                      </a:pPr>
                      <a:r>
                        <a:rPr lang="tr-TR" sz="800">
                          <a:effectLst/>
                        </a:rPr>
                        <a:t> </a:t>
                      </a:r>
                      <a:endParaRPr lang="tr-TR" sz="900">
                        <a:effectLst/>
                      </a:endParaRPr>
                    </a:p>
                    <a:p>
                      <a:pPr algn="ctr">
                        <a:lnSpc>
                          <a:spcPct val="115000"/>
                        </a:lnSpc>
                        <a:spcAft>
                          <a:spcPts val="0"/>
                        </a:spcAft>
                        <a:tabLst>
                          <a:tab pos="1181100" algn="l"/>
                        </a:tabLst>
                      </a:pPr>
                      <a:r>
                        <a:rPr lang="tr-TR" sz="800">
                          <a:effectLst/>
                        </a:rPr>
                        <a:t> </a:t>
                      </a:r>
                      <a:endParaRPr lang="tr-TR" sz="900">
                        <a:effectLst/>
                        <a:latin typeface="Calibri"/>
                        <a:ea typeface="Times New Roman"/>
                        <a:cs typeface="Times New Roman"/>
                      </a:endParaRPr>
                    </a:p>
                  </a:txBody>
                  <a:tcPr marL="55413" marR="55413" marT="0" marB="0"/>
                </a:tc>
                <a:tc>
                  <a:txBody>
                    <a:bodyPr/>
                    <a:lstStyle/>
                    <a:p>
                      <a:pPr algn="ctr">
                        <a:lnSpc>
                          <a:spcPct val="115000"/>
                        </a:lnSpc>
                        <a:spcAft>
                          <a:spcPts val="0"/>
                        </a:spcAft>
                        <a:tabLst>
                          <a:tab pos="1181100" algn="l"/>
                        </a:tabLst>
                      </a:pPr>
                      <a:r>
                        <a:rPr lang="tr-TR" sz="800">
                          <a:effectLst/>
                        </a:rPr>
                        <a:t>SORUMLU BİRİM</a:t>
                      </a:r>
                      <a:endParaRPr lang="tr-TR" sz="900">
                        <a:effectLst/>
                        <a:latin typeface="Calibri"/>
                        <a:ea typeface="Times New Roman"/>
                        <a:cs typeface="Times New Roman"/>
                      </a:endParaRPr>
                    </a:p>
                  </a:txBody>
                  <a:tcPr marL="55413" marR="55413" marT="0" marB="0"/>
                </a:tc>
                <a:tc>
                  <a:txBody>
                    <a:bodyPr/>
                    <a:lstStyle/>
                    <a:p>
                      <a:pPr algn="ctr">
                        <a:lnSpc>
                          <a:spcPct val="115000"/>
                        </a:lnSpc>
                        <a:spcAft>
                          <a:spcPts val="0"/>
                        </a:spcAft>
                        <a:tabLst>
                          <a:tab pos="1181100" algn="l"/>
                        </a:tabLst>
                      </a:pPr>
                      <a:r>
                        <a:rPr lang="tr-TR" sz="800">
                          <a:effectLst/>
                        </a:rPr>
                        <a:t>UYGULAMA TARİHİ</a:t>
                      </a:r>
                      <a:endParaRPr lang="tr-TR" sz="900">
                        <a:effectLst/>
                        <a:latin typeface="Calibri"/>
                        <a:ea typeface="Times New Roman"/>
                        <a:cs typeface="Times New Roman"/>
                      </a:endParaRPr>
                    </a:p>
                  </a:txBody>
                  <a:tcPr marL="55413" marR="55413" marT="0" marB="0"/>
                </a:tc>
                <a:extLst>
                  <a:ext uri="{0D108BD9-81ED-4DB2-BD59-A6C34878D82A}">
                    <a16:rowId xmlns:a16="http://schemas.microsoft.com/office/drawing/2014/main" val="10000"/>
                  </a:ext>
                </a:extLst>
              </a:tr>
              <a:tr h="1838379">
                <a:tc>
                  <a:txBody>
                    <a:bodyPr/>
                    <a:lstStyle/>
                    <a:p>
                      <a:pPr algn="ctr">
                        <a:lnSpc>
                          <a:spcPct val="115000"/>
                        </a:lnSpc>
                        <a:spcAft>
                          <a:spcPts val="0"/>
                        </a:spcAft>
                      </a:pPr>
                      <a:r>
                        <a:rPr lang="tr-TR" sz="2000">
                          <a:effectLst/>
                        </a:rPr>
                        <a:t>1</a:t>
                      </a:r>
                      <a:endParaRPr lang="tr-TR" sz="2000">
                        <a:effectLst/>
                        <a:latin typeface="Calibri"/>
                        <a:ea typeface="Times New Roman"/>
                        <a:cs typeface="Times New Roman"/>
                      </a:endParaRPr>
                    </a:p>
                  </a:txBody>
                  <a:tcPr marL="55413" marR="55413" marT="0" marB="0"/>
                </a:tc>
                <a:tc>
                  <a:txBody>
                    <a:bodyPr/>
                    <a:lstStyle/>
                    <a:p>
                      <a:pPr>
                        <a:lnSpc>
                          <a:spcPct val="115000"/>
                        </a:lnSpc>
                        <a:spcAft>
                          <a:spcPts val="0"/>
                        </a:spcAft>
                        <a:tabLst>
                          <a:tab pos="1181100" algn="l"/>
                        </a:tabLst>
                      </a:pPr>
                      <a:r>
                        <a:rPr lang="tr-TR" sz="1200" dirty="0">
                          <a:effectLst>
                            <a:outerShdw blurRad="38100" dist="38100" dir="2700000" algn="tl">
                              <a:srgbClr val="000000">
                                <a:alpha val="43137"/>
                              </a:srgbClr>
                            </a:outerShdw>
                          </a:effectLst>
                        </a:rPr>
                        <a:t>2-8.sınıflarda okuma yazma yetersizliği görülen öğrenciler İçin Çalışmaların Planlanması</a:t>
                      </a:r>
                      <a:endParaRPr lang="tr-TR" sz="1200" dirty="0">
                        <a:effectLst>
                          <a:outerShdw blurRad="38100" dist="38100" dir="2700000" algn="tl">
                            <a:srgbClr val="000000">
                              <a:alpha val="43137"/>
                            </a:srgbClr>
                          </a:outerShdw>
                        </a:effectLst>
                        <a:latin typeface="Calibri"/>
                        <a:ea typeface="Times New Roman"/>
                        <a:cs typeface="Times New Roman"/>
                      </a:endParaRPr>
                    </a:p>
                  </a:txBody>
                  <a:tcPr marL="55413" marR="55413" marT="0" marB="0"/>
                </a:tc>
                <a:tc>
                  <a:txBody>
                    <a:bodyPr/>
                    <a:lstStyle/>
                    <a:p>
                      <a:pPr>
                        <a:lnSpc>
                          <a:spcPct val="115000"/>
                        </a:lnSpc>
                        <a:spcAft>
                          <a:spcPts val="0"/>
                        </a:spcAft>
                        <a:tabLst>
                          <a:tab pos="1181100" algn="l"/>
                        </a:tabLst>
                      </a:pPr>
                      <a:r>
                        <a:rPr lang="tr-TR" sz="1200" dirty="0">
                          <a:effectLst>
                            <a:outerShdw blurRad="38100" dist="38100" dir="2700000" algn="tl">
                              <a:srgbClr val="000000">
                                <a:alpha val="43137"/>
                              </a:srgbClr>
                            </a:outerShdw>
                          </a:effectLst>
                        </a:rPr>
                        <a:t>Okullarda okuma yazma yetersizliği görülen öğrenciler yönelik çalışmalar planlanacak, planlamaları denetimlerde göstermek üzere dosyalayacaktır. (Okuma yazma problemli öğrenciler tanınacak, velileriyle iletişime geçilecek, kişiye özgü öğretim yöntemi planlanacak, gelişimleri raporlanacak)</a:t>
                      </a:r>
                    </a:p>
                    <a:p>
                      <a:pPr>
                        <a:lnSpc>
                          <a:spcPct val="115000"/>
                        </a:lnSpc>
                        <a:spcAft>
                          <a:spcPts val="0"/>
                        </a:spcAft>
                        <a:tabLst>
                          <a:tab pos="1181100" algn="l"/>
                        </a:tabLst>
                      </a:pPr>
                      <a:r>
                        <a:rPr lang="tr-TR" sz="1200" dirty="0">
                          <a:effectLst>
                            <a:outerShdw blurRad="38100" dist="38100" dir="2700000" algn="tl">
                              <a:srgbClr val="000000">
                                <a:alpha val="43137"/>
                              </a:srgbClr>
                            </a:outerShdw>
                          </a:effectLst>
                        </a:rPr>
                        <a:t>  </a:t>
                      </a:r>
                      <a:endParaRPr lang="tr-TR" sz="1200" dirty="0">
                        <a:effectLst>
                          <a:outerShdw blurRad="38100" dist="38100" dir="2700000" algn="tl">
                            <a:srgbClr val="000000">
                              <a:alpha val="43137"/>
                            </a:srgbClr>
                          </a:outerShdw>
                        </a:effectLst>
                        <a:latin typeface="Calibri"/>
                        <a:ea typeface="Times New Roman"/>
                        <a:cs typeface="Times New Roman"/>
                      </a:endParaRPr>
                    </a:p>
                  </a:txBody>
                  <a:tcPr marL="55413" marR="55413" marT="0" marB="0"/>
                </a:tc>
                <a:tc>
                  <a:txBody>
                    <a:bodyPr/>
                    <a:lstStyle/>
                    <a:p>
                      <a:pPr>
                        <a:lnSpc>
                          <a:spcPct val="115000"/>
                        </a:lnSpc>
                        <a:spcAft>
                          <a:spcPts val="0"/>
                        </a:spcAft>
                        <a:tabLst>
                          <a:tab pos="1181100" algn="l"/>
                        </a:tabLst>
                      </a:pPr>
                      <a:r>
                        <a:rPr lang="tr-TR" sz="1200">
                          <a:effectLst>
                            <a:outerShdw blurRad="38100" dist="38100" dir="2700000" algn="tl">
                              <a:srgbClr val="000000">
                                <a:alpha val="43137"/>
                              </a:srgbClr>
                            </a:outerShdw>
                          </a:effectLst>
                        </a:rPr>
                        <a:t>İlkokul ve Ortaokul Okul Müdürleri</a:t>
                      </a:r>
                      <a:endParaRPr lang="tr-TR" sz="1200">
                        <a:effectLst>
                          <a:outerShdw blurRad="38100" dist="38100" dir="2700000" algn="tl">
                            <a:srgbClr val="000000">
                              <a:alpha val="43137"/>
                            </a:srgbClr>
                          </a:outerShdw>
                        </a:effectLst>
                        <a:latin typeface="Calibri"/>
                        <a:ea typeface="Times New Roman"/>
                        <a:cs typeface="Times New Roman"/>
                      </a:endParaRPr>
                    </a:p>
                  </a:txBody>
                  <a:tcPr marL="55413" marR="55413" marT="0" marB="0"/>
                </a:tc>
                <a:tc>
                  <a:txBody>
                    <a:bodyPr/>
                    <a:lstStyle/>
                    <a:p>
                      <a:pPr>
                        <a:lnSpc>
                          <a:spcPct val="115000"/>
                        </a:lnSpc>
                        <a:spcAft>
                          <a:spcPts val="0"/>
                        </a:spcAft>
                        <a:tabLst>
                          <a:tab pos="1181100" algn="l"/>
                        </a:tabLst>
                      </a:pPr>
                      <a:r>
                        <a:rPr lang="tr-TR" sz="1200" dirty="0">
                          <a:effectLst>
                            <a:outerShdw blurRad="38100" dist="38100" dir="2700000" algn="tl">
                              <a:srgbClr val="000000">
                                <a:alpha val="43137"/>
                              </a:srgbClr>
                            </a:outerShdw>
                          </a:effectLst>
                        </a:rPr>
                        <a:t>16.12.2024</a:t>
                      </a:r>
                    </a:p>
                    <a:p>
                      <a:pPr>
                        <a:lnSpc>
                          <a:spcPct val="115000"/>
                        </a:lnSpc>
                        <a:spcAft>
                          <a:spcPts val="0"/>
                        </a:spcAft>
                        <a:tabLst>
                          <a:tab pos="1181100" algn="l"/>
                        </a:tabLst>
                      </a:pPr>
                      <a:r>
                        <a:rPr lang="tr-TR" sz="1200" dirty="0">
                          <a:effectLst>
                            <a:outerShdw blurRad="38100" dist="38100" dir="2700000" algn="tl">
                              <a:srgbClr val="000000">
                                <a:alpha val="43137"/>
                              </a:srgbClr>
                            </a:outerShdw>
                          </a:effectLst>
                        </a:rPr>
                        <a:t>15.06.2025</a:t>
                      </a:r>
                      <a:endParaRPr lang="tr-TR" sz="1200" dirty="0">
                        <a:effectLst>
                          <a:outerShdw blurRad="38100" dist="38100" dir="2700000" algn="tl">
                            <a:srgbClr val="000000">
                              <a:alpha val="43137"/>
                            </a:srgbClr>
                          </a:outerShdw>
                        </a:effectLst>
                        <a:latin typeface="Calibri"/>
                        <a:ea typeface="Times New Roman"/>
                        <a:cs typeface="Times New Roman"/>
                      </a:endParaRPr>
                    </a:p>
                  </a:txBody>
                  <a:tcPr marL="55413" marR="55413" marT="0" marB="0"/>
                </a:tc>
                <a:extLst>
                  <a:ext uri="{0D108BD9-81ED-4DB2-BD59-A6C34878D82A}">
                    <a16:rowId xmlns:a16="http://schemas.microsoft.com/office/drawing/2014/main" val="10001"/>
                  </a:ext>
                </a:extLst>
              </a:tr>
              <a:tr h="658753">
                <a:tc>
                  <a:txBody>
                    <a:bodyPr/>
                    <a:lstStyle/>
                    <a:p>
                      <a:pPr algn="ctr">
                        <a:lnSpc>
                          <a:spcPct val="115000"/>
                        </a:lnSpc>
                        <a:spcAft>
                          <a:spcPts val="0"/>
                        </a:spcAft>
                      </a:pPr>
                      <a:r>
                        <a:rPr lang="tr-TR" sz="2000" dirty="0">
                          <a:effectLst/>
                        </a:rPr>
                        <a:t>2</a:t>
                      </a:r>
                      <a:endParaRPr lang="tr-TR" sz="2000" dirty="0">
                        <a:effectLst/>
                        <a:latin typeface="Calibri"/>
                        <a:ea typeface="Times New Roman"/>
                        <a:cs typeface="Times New Roman"/>
                      </a:endParaRPr>
                    </a:p>
                  </a:txBody>
                  <a:tcPr marL="55413" marR="55413" marT="0" marB="0"/>
                </a:tc>
                <a:tc>
                  <a:txBody>
                    <a:bodyPr/>
                    <a:lstStyle/>
                    <a:p>
                      <a:pPr>
                        <a:lnSpc>
                          <a:spcPct val="115000"/>
                        </a:lnSpc>
                        <a:spcAft>
                          <a:spcPts val="0"/>
                        </a:spcAft>
                        <a:tabLst>
                          <a:tab pos="1181100" algn="l"/>
                        </a:tabLst>
                      </a:pPr>
                      <a:r>
                        <a:rPr lang="tr-TR" sz="1200" dirty="0">
                          <a:effectLst>
                            <a:outerShdw blurRad="38100" dist="38100" dir="2700000" algn="tl">
                              <a:srgbClr val="000000">
                                <a:alpha val="43137"/>
                              </a:srgbClr>
                            </a:outerShdw>
                          </a:effectLst>
                        </a:rPr>
                        <a:t>Okuma Bayramı</a:t>
                      </a:r>
                    </a:p>
                    <a:p>
                      <a:pPr>
                        <a:lnSpc>
                          <a:spcPct val="115000"/>
                        </a:lnSpc>
                        <a:spcAft>
                          <a:spcPts val="0"/>
                        </a:spcAft>
                        <a:tabLst>
                          <a:tab pos="1181100" algn="l"/>
                        </a:tabLst>
                      </a:pPr>
                      <a:r>
                        <a:rPr lang="tr-TR" sz="1200" dirty="0">
                          <a:effectLst>
                            <a:outerShdw blurRad="38100" dist="38100" dir="2700000" algn="tl">
                              <a:srgbClr val="000000">
                                <a:alpha val="43137"/>
                              </a:srgbClr>
                            </a:outerShdw>
                          </a:effectLst>
                        </a:rPr>
                        <a:t>(Kırmızı Kurdele Etkinliği)</a:t>
                      </a:r>
                      <a:endParaRPr lang="tr-TR" sz="1200" dirty="0">
                        <a:effectLst>
                          <a:outerShdw blurRad="38100" dist="38100" dir="2700000" algn="tl">
                            <a:srgbClr val="000000">
                              <a:alpha val="43137"/>
                            </a:srgbClr>
                          </a:outerShdw>
                        </a:effectLst>
                        <a:latin typeface="Calibri"/>
                        <a:ea typeface="Times New Roman"/>
                        <a:cs typeface="Times New Roman"/>
                      </a:endParaRPr>
                    </a:p>
                  </a:txBody>
                  <a:tcPr marL="55413" marR="55413" marT="0" marB="0"/>
                </a:tc>
                <a:tc>
                  <a:txBody>
                    <a:bodyPr/>
                    <a:lstStyle/>
                    <a:p>
                      <a:pPr>
                        <a:lnSpc>
                          <a:spcPct val="115000"/>
                        </a:lnSpc>
                        <a:spcAft>
                          <a:spcPts val="0"/>
                        </a:spcAft>
                        <a:tabLst>
                          <a:tab pos="1181100" algn="l"/>
                        </a:tabLst>
                      </a:pPr>
                      <a:r>
                        <a:rPr lang="tr-TR" sz="1200" dirty="0">
                          <a:effectLst>
                            <a:outerShdw blurRad="38100" dist="38100" dir="2700000" algn="tl">
                              <a:srgbClr val="000000">
                                <a:alpha val="43137"/>
                              </a:srgbClr>
                            </a:outerShdw>
                          </a:effectLst>
                        </a:rPr>
                        <a:t>1.sınıf öğrencilerine yönelik olarak planlanacaktır.</a:t>
                      </a:r>
                    </a:p>
                    <a:p>
                      <a:pPr>
                        <a:lnSpc>
                          <a:spcPct val="115000"/>
                        </a:lnSpc>
                        <a:spcAft>
                          <a:spcPts val="0"/>
                        </a:spcAft>
                        <a:tabLst>
                          <a:tab pos="1181100" algn="l"/>
                        </a:tabLst>
                      </a:pPr>
                      <a:r>
                        <a:rPr lang="tr-TR" sz="1200" dirty="0">
                          <a:effectLst>
                            <a:outerShdw blurRad="38100" dist="38100" dir="2700000" algn="tl">
                              <a:srgbClr val="000000">
                                <a:alpha val="43137"/>
                              </a:srgbClr>
                            </a:outerShdw>
                          </a:effectLst>
                        </a:rPr>
                        <a:t> </a:t>
                      </a:r>
                    </a:p>
                    <a:p>
                      <a:pPr>
                        <a:lnSpc>
                          <a:spcPct val="115000"/>
                        </a:lnSpc>
                        <a:spcAft>
                          <a:spcPts val="0"/>
                        </a:spcAft>
                        <a:tabLst>
                          <a:tab pos="1181100" algn="l"/>
                        </a:tabLst>
                      </a:pPr>
                      <a:r>
                        <a:rPr lang="tr-TR" sz="1200" dirty="0">
                          <a:effectLst>
                            <a:outerShdw blurRad="38100" dist="38100" dir="2700000" algn="tl">
                              <a:srgbClr val="000000">
                                <a:alpha val="43137"/>
                              </a:srgbClr>
                            </a:outerShdw>
                          </a:effectLst>
                        </a:rPr>
                        <a:t> </a:t>
                      </a:r>
                      <a:endParaRPr lang="tr-TR" sz="1200" dirty="0">
                        <a:effectLst>
                          <a:outerShdw blurRad="38100" dist="38100" dir="2700000" algn="tl">
                            <a:srgbClr val="000000">
                              <a:alpha val="43137"/>
                            </a:srgbClr>
                          </a:outerShdw>
                        </a:effectLst>
                        <a:latin typeface="Calibri"/>
                        <a:ea typeface="Times New Roman"/>
                        <a:cs typeface="Times New Roman"/>
                      </a:endParaRPr>
                    </a:p>
                  </a:txBody>
                  <a:tcPr marL="55413" marR="55413" marT="0" marB="0"/>
                </a:tc>
                <a:tc>
                  <a:txBody>
                    <a:bodyPr/>
                    <a:lstStyle/>
                    <a:p>
                      <a:pPr>
                        <a:lnSpc>
                          <a:spcPct val="115000"/>
                        </a:lnSpc>
                        <a:spcAft>
                          <a:spcPts val="0"/>
                        </a:spcAft>
                        <a:tabLst>
                          <a:tab pos="1181100" algn="l"/>
                        </a:tabLst>
                      </a:pPr>
                      <a:r>
                        <a:rPr lang="tr-TR" sz="1200">
                          <a:effectLst>
                            <a:outerShdw blurRad="38100" dist="38100" dir="2700000" algn="tl">
                              <a:srgbClr val="000000">
                                <a:alpha val="43137"/>
                              </a:srgbClr>
                            </a:outerShdw>
                          </a:effectLst>
                        </a:rPr>
                        <a:t>İlkokul</a:t>
                      </a:r>
                    </a:p>
                    <a:p>
                      <a:pPr>
                        <a:lnSpc>
                          <a:spcPct val="115000"/>
                        </a:lnSpc>
                        <a:spcAft>
                          <a:spcPts val="0"/>
                        </a:spcAft>
                        <a:tabLst>
                          <a:tab pos="1181100" algn="l"/>
                        </a:tabLst>
                      </a:pPr>
                      <a:r>
                        <a:rPr lang="tr-TR" sz="1200">
                          <a:effectLst>
                            <a:outerShdw blurRad="38100" dist="38100" dir="2700000" algn="tl">
                              <a:srgbClr val="000000">
                                <a:alpha val="43137"/>
                              </a:srgbClr>
                            </a:outerShdw>
                          </a:effectLst>
                        </a:rPr>
                        <a:t>Müdürlükleri</a:t>
                      </a:r>
                      <a:endParaRPr lang="tr-TR" sz="1200">
                        <a:effectLst>
                          <a:outerShdw blurRad="38100" dist="38100" dir="2700000" algn="tl">
                            <a:srgbClr val="000000">
                              <a:alpha val="43137"/>
                            </a:srgbClr>
                          </a:outerShdw>
                        </a:effectLst>
                        <a:latin typeface="Calibri"/>
                        <a:ea typeface="Times New Roman"/>
                        <a:cs typeface="Times New Roman"/>
                      </a:endParaRPr>
                    </a:p>
                  </a:txBody>
                  <a:tcPr marL="55413" marR="55413" marT="0" marB="0"/>
                </a:tc>
                <a:tc>
                  <a:txBody>
                    <a:bodyPr/>
                    <a:lstStyle/>
                    <a:p>
                      <a:pPr>
                        <a:lnSpc>
                          <a:spcPct val="115000"/>
                        </a:lnSpc>
                        <a:spcAft>
                          <a:spcPts val="0"/>
                        </a:spcAft>
                        <a:tabLst>
                          <a:tab pos="1181100" algn="l"/>
                        </a:tabLst>
                      </a:pPr>
                      <a:r>
                        <a:rPr lang="tr-TR" sz="1200">
                          <a:effectLst>
                            <a:outerShdw blurRad="38100" dist="38100" dir="2700000" algn="tl">
                              <a:srgbClr val="000000">
                                <a:alpha val="43137"/>
                              </a:srgbClr>
                            </a:outerShdw>
                          </a:effectLst>
                        </a:rPr>
                        <a:t>15 Mayıs 2025 sonrası</a:t>
                      </a:r>
                      <a:endParaRPr lang="tr-TR" sz="1200">
                        <a:effectLst>
                          <a:outerShdw blurRad="38100" dist="38100" dir="2700000" algn="tl">
                            <a:srgbClr val="000000">
                              <a:alpha val="43137"/>
                            </a:srgbClr>
                          </a:outerShdw>
                        </a:effectLst>
                        <a:latin typeface="Calibri"/>
                        <a:ea typeface="Times New Roman"/>
                        <a:cs typeface="Times New Roman"/>
                      </a:endParaRPr>
                    </a:p>
                  </a:txBody>
                  <a:tcPr marL="55413" marR="55413" marT="0" marB="0"/>
                </a:tc>
                <a:extLst>
                  <a:ext uri="{0D108BD9-81ED-4DB2-BD59-A6C34878D82A}">
                    <a16:rowId xmlns:a16="http://schemas.microsoft.com/office/drawing/2014/main" val="10002"/>
                  </a:ext>
                </a:extLst>
              </a:tr>
              <a:tr h="2236695">
                <a:tc>
                  <a:txBody>
                    <a:bodyPr/>
                    <a:lstStyle/>
                    <a:p>
                      <a:pPr algn="ctr">
                        <a:lnSpc>
                          <a:spcPct val="115000"/>
                        </a:lnSpc>
                        <a:spcAft>
                          <a:spcPts val="0"/>
                        </a:spcAft>
                      </a:pPr>
                      <a:r>
                        <a:rPr lang="tr-TR" sz="2000" dirty="0">
                          <a:effectLst/>
                        </a:rPr>
                        <a:t>3</a:t>
                      </a:r>
                      <a:endParaRPr lang="tr-TR" sz="2000" dirty="0">
                        <a:effectLst/>
                        <a:latin typeface="Calibri"/>
                        <a:ea typeface="Times New Roman"/>
                        <a:cs typeface="Times New Roman"/>
                      </a:endParaRPr>
                    </a:p>
                  </a:txBody>
                  <a:tcPr marL="55413" marR="55413" marT="0" marB="0"/>
                </a:tc>
                <a:tc>
                  <a:txBody>
                    <a:bodyPr/>
                    <a:lstStyle/>
                    <a:p>
                      <a:pPr>
                        <a:lnSpc>
                          <a:spcPct val="115000"/>
                        </a:lnSpc>
                        <a:spcAft>
                          <a:spcPts val="0"/>
                        </a:spcAft>
                        <a:tabLst>
                          <a:tab pos="1181100" algn="l"/>
                        </a:tabLst>
                      </a:pPr>
                      <a:r>
                        <a:rPr lang="tr-TR" sz="1200" dirty="0">
                          <a:effectLst>
                            <a:outerShdw blurRad="38100" dist="38100" dir="2700000" algn="tl">
                              <a:srgbClr val="000000">
                                <a:alpha val="43137"/>
                              </a:srgbClr>
                            </a:outerShdw>
                          </a:effectLst>
                        </a:rPr>
                        <a:t> </a:t>
                      </a:r>
                    </a:p>
                    <a:p>
                      <a:pPr>
                        <a:lnSpc>
                          <a:spcPct val="115000"/>
                        </a:lnSpc>
                        <a:spcAft>
                          <a:spcPts val="0"/>
                        </a:spcAft>
                        <a:tabLst>
                          <a:tab pos="1181100" algn="l"/>
                        </a:tabLst>
                      </a:pPr>
                      <a:r>
                        <a:rPr lang="tr-TR" sz="1200" dirty="0">
                          <a:effectLst>
                            <a:outerShdw blurRad="38100" dist="38100" dir="2700000" algn="tl">
                              <a:srgbClr val="000000">
                                <a:alpha val="43137"/>
                              </a:srgbClr>
                            </a:outerShdw>
                          </a:effectLst>
                        </a:rPr>
                        <a:t>Okuma Etkinlikleri</a:t>
                      </a:r>
                    </a:p>
                    <a:p>
                      <a:pPr>
                        <a:lnSpc>
                          <a:spcPct val="115000"/>
                        </a:lnSpc>
                        <a:spcAft>
                          <a:spcPts val="0"/>
                        </a:spcAft>
                        <a:tabLst>
                          <a:tab pos="1181100" algn="l"/>
                        </a:tabLst>
                      </a:pPr>
                      <a:r>
                        <a:rPr lang="tr-TR" sz="1200" dirty="0">
                          <a:effectLst>
                            <a:outerShdw blurRad="38100" dist="38100" dir="2700000" algn="tl">
                              <a:srgbClr val="000000">
                                <a:alpha val="43137"/>
                              </a:srgbClr>
                            </a:outerShdw>
                          </a:effectLst>
                        </a:rPr>
                        <a:t> </a:t>
                      </a:r>
                    </a:p>
                    <a:p>
                      <a:pPr>
                        <a:lnSpc>
                          <a:spcPct val="115000"/>
                        </a:lnSpc>
                        <a:spcAft>
                          <a:spcPts val="0"/>
                        </a:spcAft>
                        <a:tabLst>
                          <a:tab pos="1181100" algn="l"/>
                        </a:tabLst>
                      </a:pPr>
                      <a:r>
                        <a:rPr lang="tr-TR" sz="1200" dirty="0">
                          <a:effectLst>
                            <a:outerShdw blurRad="38100" dist="38100" dir="2700000" algn="tl">
                              <a:srgbClr val="000000">
                                <a:alpha val="43137"/>
                              </a:srgbClr>
                            </a:outerShdw>
                          </a:effectLst>
                        </a:rPr>
                        <a:t>1-Kumbaram Kitap Oldu Etkinliği</a:t>
                      </a:r>
                      <a:endParaRPr lang="tr-TR" sz="1200" dirty="0">
                        <a:effectLst>
                          <a:outerShdw blurRad="38100" dist="38100" dir="2700000" algn="tl">
                            <a:srgbClr val="000000">
                              <a:alpha val="43137"/>
                            </a:srgbClr>
                          </a:outerShdw>
                        </a:effectLst>
                        <a:latin typeface="Calibri"/>
                        <a:ea typeface="Times New Roman"/>
                        <a:cs typeface="Times New Roman"/>
                      </a:endParaRPr>
                    </a:p>
                  </a:txBody>
                  <a:tcPr marL="55413" marR="55413" marT="0" marB="0"/>
                </a:tc>
                <a:tc>
                  <a:txBody>
                    <a:bodyPr/>
                    <a:lstStyle/>
                    <a:p>
                      <a:pPr>
                        <a:lnSpc>
                          <a:spcPct val="115000"/>
                        </a:lnSpc>
                        <a:spcAft>
                          <a:spcPts val="0"/>
                        </a:spcAft>
                        <a:tabLst>
                          <a:tab pos="1181100" algn="l"/>
                        </a:tabLst>
                      </a:pPr>
                      <a:r>
                        <a:rPr lang="tr-TR" sz="1200" dirty="0">
                          <a:effectLst>
                            <a:outerShdw blurRad="38100" dist="38100" dir="2700000" algn="tl">
                              <a:srgbClr val="000000">
                                <a:alpha val="43137"/>
                              </a:srgbClr>
                            </a:outerShdw>
                          </a:effectLst>
                        </a:rPr>
                        <a:t>Öğrencilerde okuma kültürünü geliştirme, okumayı sevdirme ve kalıcı okuma alışkanlığı edinmesine yönelik olarak öğrencilerin ailelerinin kitap alması yerine öğrencinin kendi biriktirdiği parayla kitap alması teşvik edilecektir. Öğrencilere birer kumbara alarak veya sınıfça tasarlayarak biriktirdikleri paralarla ay sonunda bir kitap almaları hedeflenecektir.</a:t>
                      </a:r>
                    </a:p>
                    <a:p>
                      <a:pPr>
                        <a:lnSpc>
                          <a:spcPct val="115000"/>
                        </a:lnSpc>
                        <a:spcAft>
                          <a:spcPts val="0"/>
                        </a:spcAft>
                        <a:tabLst>
                          <a:tab pos="1181100" algn="l"/>
                        </a:tabLst>
                      </a:pPr>
                      <a:r>
                        <a:rPr lang="tr-TR" sz="1200" dirty="0">
                          <a:effectLst>
                            <a:outerShdw blurRad="38100" dist="38100" dir="2700000" algn="tl">
                              <a:srgbClr val="000000">
                                <a:alpha val="43137"/>
                              </a:srgbClr>
                            </a:outerShdw>
                          </a:effectLst>
                        </a:rPr>
                        <a:t> </a:t>
                      </a:r>
                    </a:p>
                  </a:txBody>
                  <a:tcPr marL="55413" marR="55413" marT="0" marB="0"/>
                </a:tc>
                <a:tc>
                  <a:txBody>
                    <a:bodyPr/>
                    <a:lstStyle/>
                    <a:p>
                      <a:pPr>
                        <a:lnSpc>
                          <a:spcPct val="115000"/>
                        </a:lnSpc>
                        <a:spcAft>
                          <a:spcPts val="0"/>
                        </a:spcAft>
                        <a:tabLst>
                          <a:tab pos="1181100" algn="l"/>
                        </a:tabLst>
                      </a:pPr>
                      <a:r>
                        <a:rPr lang="tr-TR" sz="1200" dirty="0">
                          <a:effectLst>
                            <a:outerShdw blurRad="38100" dist="38100" dir="2700000" algn="tl">
                              <a:srgbClr val="000000">
                                <a:alpha val="43137"/>
                              </a:srgbClr>
                            </a:outerShdw>
                          </a:effectLst>
                        </a:rPr>
                        <a:t>İlkokul</a:t>
                      </a:r>
                    </a:p>
                    <a:p>
                      <a:pPr>
                        <a:lnSpc>
                          <a:spcPct val="115000"/>
                        </a:lnSpc>
                        <a:spcAft>
                          <a:spcPts val="0"/>
                        </a:spcAft>
                        <a:tabLst>
                          <a:tab pos="1181100" algn="l"/>
                        </a:tabLst>
                      </a:pPr>
                      <a:r>
                        <a:rPr lang="tr-TR" sz="1200" dirty="0">
                          <a:effectLst>
                            <a:outerShdw blurRad="38100" dist="38100" dir="2700000" algn="tl">
                              <a:srgbClr val="000000">
                                <a:alpha val="43137"/>
                              </a:srgbClr>
                            </a:outerShdw>
                          </a:effectLst>
                        </a:rPr>
                        <a:t>Müdürlükleri</a:t>
                      </a:r>
                      <a:endParaRPr lang="tr-TR" sz="1200" dirty="0">
                        <a:effectLst>
                          <a:outerShdw blurRad="38100" dist="38100" dir="2700000" algn="tl">
                            <a:srgbClr val="000000">
                              <a:alpha val="43137"/>
                            </a:srgbClr>
                          </a:outerShdw>
                        </a:effectLst>
                        <a:latin typeface="Calibri"/>
                        <a:ea typeface="Times New Roman"/>
                        <a:cs typeface="Times New Roman"/>
                      </a:endParaRPr>
                    </a:p>
                  </a:txBody>
                  <a:tcPr marL="55413" marR="55413" marT="0" marB="0"/>
                </a:tc>
                <a:tc>
                  <a:txBody>
                    <a:bodyPr/>
                    <a:lstStyle/>
                    <a:p>
                      <a:pPr>
                        <a:lnSpc>
                          <a:spcPct val="115000"/>
                        </a:lnSpc>
                        <a:spcAft>
                          <a:spcPts val="0"/>
                        </a:spcAft>
                        <a:tabLst>
                          <a:tab pos="1181100" algn="l"/>
                        </a:tabLst>
                      </a:pPr>
                      <a:r>
                        <a:rPr lang="tr-TR" sz="1200" dirty="0">
                          <a:effectLst>
                            <a:outerShdw blurRad="38100" dist="38100" dir="2700000" algn="tl">
                              <a:srgbClr val="000000">
                                <a:alpha val="43137"/>
                              </a:srgbClr>
                            </a:outerShdw>
                          </a:effectLst>
                        </a:rPr>
                        <a:t>16 .12.2024</a:t>
                      </a:r>
                    </a:p>
                    <a:p>
                      <a:pPr>
                        <a:lnSpc>
                          <a:spcPct val="115000"/>
                        </a:lnSpc>
                        <a:spcAft>
                          <a:spcPts val="0"/>
                        </a:spcAft>
                        <a:tabLst>
                          <a:tab pos="1181100" algn="l"/>
                        </a:tabLst>
                      </a:pPr>
                      <a:r>
                        <a:rPr lang="tr-TR" sz="1200" dirty="0">
                          <a:effectLst>
                            <a:outerShdw blurRad="38100" dist="38100" dir="2700000" algn="tl">
                              <a:srgbClr val="000000">
                                <a:alpha val="43137"/>
                              </a:srgbClr>
                            </a:outerShdw>
                          </a:effectLst>
                        </a:rPr>
                        <a:t>15.06.2025</a:t>
                      </a:r>
                      <a:endParaRPr lang="tr-TR" sz="1200" dirty="0">
                        <a:effectLst>
                          <a:outerShdw blurRad="38100" dist="38100" dir="2700000" algn="tl">
                            <a:srgbClr val="000000">
                              <a:alpha val="43137"/>
                            </a:srgbClr>
                          </a:outerShdw>
                        </a:effectLst>
                        <a:latin typeface="Calibri"/>
                        <a:ea typeface="Times New Roman"/>
                        <a:cs typeface="Times New Roman"/>
                      </a:endParaRPr>
                    </a:p>
                  </a:txBody>
                  <a:tcPr marL="55413" marR="55413"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71692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387717546"/>
              </p:ext>
            </p:extLst>
          </p:nvPr>
        </p:nvGraphicFramePr>
        <p:xfrm>
          <a:off x="1331640" y="260648"/>
          <a:ext cx="7560840" cy="6403461"/>
        </p:xfrm>
        <a:graphic>
          <a:graphicData uri="http://schemas.openxmlformats.org/drawingml/2006/table">
            <a:tbl>
              <a:tblPr firstRow="1" firstCol="1" bandRow="1">
                <a:tableStyleId>{6E25E649-3F16-4E02-A733-19D2CDBF48F0}</a:tableStyleId>
              </a:tblPr>
              <a:tblGrid>
                <a:gridCol w="643057">
                  <a:extLst>
                    <a:ext uri="{9D8B030D-6E8A-4147-A177-3AD203B41FA5}">
                      <a16:colId xmlns:a16="http://schemas.microsoft.com/office/drawing/2014/main" val="20000"/>
                    </a:ext>
                  </a:extLst>
                </a:gridCol>
                <a:gridCol w="1773327">
                  <a:extLst>
                    <a:ext uri="{9D8B030D-6E8A-4147-A177-3AD203B41FA5}">
                      <a16:colId xmlns:a16="http://schemas.microsoft.com/office/drawing/2014/main" val="20001"/>
                    </a:ext>
                  </a:extLst>
                </a:gridCol>
                <a:gridCol w="2466757">
                  <a:extLst>
                    <a:ext uri="{9D8B030D-6E8A-4147-A177-3AD203B41FA5}">
                      <a16:colId xmlns:a16="http://schemas.microsoft.com/office/drawing/2014/main" val="20002"/>
                    </a:ext>
                  </a:extLst>
                </a:gridCol>
                <a:gridCol w="1561597">
                  <a:extLst>
                    <a:ext uri="{9D8B030D-6E8A-4147-A177-3AD203B41FA5}">
                      <a16:colId xmlns:a16="http://schemas.microsoft.com/office/drawing/2014/main" val="20003"/>
                    </a:ext>
                  </a:extLst>
                </a:gridCol>
                <a:gridCol w="1116102">
                  <a:extLst>
                    <a:ext uri="{9D8B030D-6E8A-4147-A177-3AD203B41FA5}">
                      <a16:colId xmlns:a16="http://schemas.microsoft.com/office/drawing/2014/main" val="20004"/>
                    </a:ext>
                  </a:extLst>
                </a:gridCol>
              </a:tblGrid>
              <a:tr h="3293045">
                <a:tc>
                  <a:txBody>
                    <a:bodyPr/>
                    <a:lstStyle/>
                    <a:p>
                      <a:pPr algn="ctr">
                        <a:lnSpc>
                          <a:spcPct val="115000"/>
                        </a:lnSpc>
                        <a:spcAft>
                          <a:spcPts val="0"/>
                        </a:spcAft>
                      </a:pPr>
                      <a:r>
                        <a:rPr lang="tr-TR" sz="1800" dirty="0">
                          <a:effectLst/>
                        </a:rPr>
                        <a:t>4</a:t>
                      </a:r>
                      <a:endParaRPr lang="tr-TR" sz="1800" i="0" dirty="0">
                        <a:effectLst/>
                        <a:latin typeface="Calibri"/>
                        <a:ea typeface="Times New Roman"/>
                        <a:cs typeface="Times New Roman"/>
                      </a:endParaRPr>
                    </a:p>
                  </a:txBody>
                  <a:tcPr marL="49701" marR="49701" marT="0" marB="0"/>
                </a:tc>
                <a:tc>
                  <a:txBody>
                    <a:bodyPr/>
                    <a:lstStyle/>
                    <a:p>
                      <a:pPr>
                        <a:lnSpc>
                          <a:spcPct val="115000"/>
                        </a:lnSpc>
                        <a:spcAft>
                          <a:spcPts val="0"/>
                        </a:spcAft>
                        <a:tabLst>
                          <a:tab pos="1181100" algn="l"/>
                        </a:tabLst>
                      </a:pPr>
                      <a:r>
                        <a:rPr lang="tr-TR" sz="1100" spc="-25" dirty="0">
                          <a:effectLst/>
                        </a:rPr>
                        <a:t> </a:t>
                      </a:r>
                      <a:endParaRPr lang="tr-TR" sz="1050" dirty="0">
                        <a:effectLst/>
                      </a:endParaRPr>
                    </a:p>
                    <a:p>
                      <a:pPr>
                        <a:lnSpc>
                          <a:spcPct val="115000"/>
                        </a:lnSpc>
                        <a:spcAft>
                          <a:spcPts val="0"/>
                        </a:spcAft>
                        <a:tabLst>
                          <a:tab pos="1181100" algn="l"/>
                        </a:tabLst>
                      </a:pPr>
                      <a:r>
                        <a:rPr lang="tr-TR" sz="1600" spc="-25" dirty="0">
                          <a:effectLst/>
                        </a:rPr>
                        <a:t>Okuma Etkinlikleri</a:t>
                      </a:r>
                      <a:endParaRPr lang="tr-TR" sz="1600" dirty="0">
                        <a:effectLst/>
                      </a:endParaRPr>
                    </a:p>
                    <a:p>
                      <a:pPr>
                        <a:lnSpc>
                          <a:spcPct val="115000"/>
                        </a:lnSpc>
                        <a:spcAft>
                          <a:spcPts val="0"/>
                        </a:spcAft>
                        <a:tabLst>
                          <a:tab pos="1181100" algn="l"/>
                        </a:tabLst>
                      </a:pPr>
                      <a:r>
                        <a:rPr lang="tr-TR" sz="1600" spc="-25" dirty="0">
                          <a:effectLst/>
                        </a:rPr>
                        <a:t> </a:t>
                      </a:r>
                      <a:endParaRPr lang="tr-TR" sz="1600" dirty="0">
                        <a:effectLst/>
                      </a:endParaRPr>
                    </a:p>
                    <a:p>
                      <a:pPr>
                        <a:lnSpc>
                          <a:spcPct val="115000"/>
                        </a:lnSpc>
                        <a:spcAft>
                          <a:spcPts val="0"/>
                        </a:spcAft>
                        <a:tabLst>
                          <a:tab pos="1181100" algn="l"/>
                        </a:tabLst>
                      </a:pPr>
                      <a:r>
                        <a:rPr lang="tr-TR" sz="1600" dirty="0" err="1">
                          <a:effectLst/>
                        </a:rPr>
                        <a:t>OKUyup</a:t>
                      </a:r>
                      <a:r>
                        <a:rPr lang="tr-TR" sz="1600" dirty="0">
                          <a:effectLst/>
                        </a:rPr>
                        <a:t> </a:t>
                      </a:r>
                      <a:r>
                        <a:rPr lang="tr-TR" sz="1600" dirty="0" err="1">
                          <a:effectLst/>
                        </a:rPr>
                        <a:t>AnlıYORUM</a:t>
                      </a:r>
                      <a:r>
                        <a:rPr lang="tr-TR" sz="1600" dirty="0">
                          <a:effectLst/>
                        </a:rPr>
                        <a:t> Etkinliği</a:t>
                      </a:r>
                      <a:endParaRPr lang="tr-TR" sz="1600" i="0" dirty="0">
                        <a:effectLst/>
                        <a:latin typeface="Calibri"/>
                        <a:ea typeface="Times New Roman"/>
                        <a:cs typeface="Times New Roman"/>
                      </a:endParaRPr>
                    </a:p>
                  </a:txBody>
                  <a:tcPr marL="49701" marR="49701" marT="0" marB="0"/>
                </a:tc>
                <a:tc>
                  <a:txBody>
                    <a:bodyPr/>
                    <a:lstStyle/>
                    <a:p>
                      <a:pPr marR="2540" algn="just">
                        <a:spcAft>
                          <a:spcPts val="0"/>
                        </a:spcAft>
                      </a:pPr>
                      <a:r>
                        <a:rPr lang="tr-TR" sz="1000" dirty="0">
                          <a:effectLst/>
                        </a:rPr>
                        <a:t>Bu etkinlik, anlamlı ve etkili okumanın sağlanıp sağlanamadığını kontrol etmek içindir. Öğrencilerin</a:t>
                      </a:r>
                      <a:r>
                        <a:rPr lang="tr-TR" sz="1000" spc="-10" dirty="0">
                          <a:effectLst/>
                        </a:rPr>
                        <a:t> </a:t>
                      </a:r>
                      <a:r>
                        <a:rPr lang="tr-TR" sz="1000" dirty="0">
                          <a:effectLst/>
                        </a:rPr>
                        <a:t>her</a:t>
                      </a:r>
                      <a:r>
                        <a:rPr lang="tr-TR" sz="1000" spc="-5" dirty="0">
                          <a:effectLst/>
                        </a:rPr>
                        <a:t> </a:t>
                      </a:r>
                      <a:r>
                        <a:rPr lang="tr-TR" sz="1000" dirty="0">
                          <a:effectLst/>
                        </a:rPr>
                        <a:t>okuduğu</a:t>
                      </a:r>
                      <a:r>
                        <a:rPr lang="tr-TR" sz="1000" spc="-10" dirty="0">
                          <a:effectLst/>
                        </a:rPr>
                        <a:t> </a:t>
                      </a:r>
                      <a:r>
                        <a:rPr lang="tr-TR" sz="1000" dirty="0">
                          <a:effectLst/>
                        </a:rPr>
                        <a:t>kitap</a:t>
                      </a:r>
                      <a:r>
                        <a:rPr lang="tr-TR" sz="1000" spc="-10" dirty="0">
                          <a:effectLst/>
                        </a:rPr>
                        <a:t> </a:t>
                      </a:r>
                      <a:r>
                        <a:rPr lang="tr-TR" sz="1000" dirty="0">
                          <a:effectLst/>
                        </a:rPr>
                        <a:t>için</a:t>
                      </a:r>
                      <a:r>
                        <a:rPr lang="tr-TR" sz="1000" spc="-10" dirty="0">
                          <a:effectLst/>
                        </a:rPr>
                        <a:t> </a:t>
                      </a:r>
                      <a:r>
                        <a:rPr lang="tr-TR" sz="1000" dirty="0">
                          <a:effectLst/>
                        </a:rPr>
                        <a:t>belirlenen</a:t>
                      </a:r>
                      <a:r>
                        <a:rPr lang="tr-TR" sz="1000" spc="-5" dirty="0">
                          <a:effectLst/>
                        </a:rPr>
                        <a:t> </a:t>
                      </a:r>
                      <a:r>
                        <a:rPr lang="tr-TR" sz="1000" dirty="0">
                          <a:effectLst/>
                        </a:rPr>
                        <a:t>çoktan</a:t>
                      </a:r>
                      <a:r>
                        <a:rPr lang="tr-TR" sz="1000" spc="-10" dirty="0">
                          <a:effectLst/>
                        </a:rPr>
                        <a:t> </a:t>
                      </a:r>
                      <a:r>
                        <a:rPr lang="tr-TR" sz="1000" dirty="0">
                          <a:effectLst/>
                        </a:rPr>
                        <a:t>seçmeli,</a:t>
                      </a:r>
                      <a:r>
                        <a:rPr lang="tr-TR" sz="1000" spc="-5" dirty="0">
                          <a:effectLst/>
                        </a:rPr>
                        <a:t> </a:t>
                      </a:r>
                      <a:r>
                        <a:rPr lang="tr-TR" sz="1000" dirty="0">
                          <a:effectLst/>
                        </a:rPr>
                        <a:t>doğru-</a:t>
                      </a:r>
                      <a:r>
                        <a:rPr lang="tr-TR" sz="1000" spc="-5" dirty="0">
                          <a:effectLst/>
                        </a:rPr>
                        <a:t> </a:t>
                      </a:r>
                      <a:r>
                        <a:rPr lang="tr-TR" sz="1000" dirty="0">
                          <a:effectLst/>
                        </a:rPr>
                        <a:t>yanlışlı</a:t>
                      </a:r>
                      <a:r>
                        <a:rPr lang="tr-TR" sz="1000" spc="-20" dirty="0">
                          <a:effectLst/>
                        </a:rPr>
                        <a:t> </a:t>
                      </a:r>
                      <a:r>
                        <a:rPr lang="tr-TR" sz="1000" dirty="0">
                          <a:effectLst/>
                        </a:rPr>
                        <a:t>ve</a:t>
                      </a:r>
                      <a:r>
                        <a:rPr lang="tr-TR" sz="1000" spc="-5" dirty="0">
                          <a:effectLst/>
                        </a:rPr>
                        <a:t> </a:t>
                      </a:r>
                      <a:r>
                        <a:rPr lang="tr-TR" sz="1000" dirty="0">
                          <a:effectLst/>
                        </a:rPr>
                        <a:t>boşluk</a:t>
                      </a:r>
                      <a:r>
                        <a:rPr lang="tr-TR" sz="1000" spc="-5" dirty="0">
                          <a:effectLst/>
                        </a:rPr>
                        <a:t> </a:t>
                      </a:r>
                      <a:r>
                        <a:rPr lang="tr-TR" sz="1000" dirty="0">
                          <a:effectLst/>
                        </a:rPr>
                        <a:t>doldurmalı</a:t>
                      </a:r>
                      <a:r>
                        <a:rPr lang="tr-TR" sz="1000" spc="-10" dirty="0">
                          <a:effectLst/>
                        </a:rPr>
                        <a:t> </a:t>
                      </a:r>
                      <a:r>
                        <a:rPr lang="tr-TR" sz="1000" dirty="0">
                          <a:effectLst/>
                        </a:rPr>
                        <a:t>sorularla, istenilen okumanın gerçekleşip gerçekleşmediği ölçülebilir. uygulanabilir. Ayrıca Bu</a:t>
                      </a:r>
                      <a:r>
                        <a:rPr lang="tr-TR" sz="1000" spc="-15" dirty="0">
                          <a:effectLst/>
                        </a:rPr>
                        <a:t> </a:t>
                      </a:r>
                      <a:r>
                        <a:rPr lang="tr-TR" sz="1000" dirty="0">
                          <a:effectLst/>
                        </a:rPr>
                        <a:t>etkinlikte</a:t>
                      </a:r>
                      <a:r>
                        <a:rPr lang="tr-TR" sz="1000" spc="-20" dirty="0">
                          <a:effectLst/>
                        </a:rPr>
                        <a:t> </a:t>
                      </a:r>
                      <a:r>
                        <a:rPr lang="tr-TR" sz="1000" dirty="0">
                          <a:effectLst/>
                        </a:rPr>
                        <a:t>öğrenci,</a:t>
                      </a:r>
                      <a:r>
                        <a:rPr lang="tr-TR" sz="1000" spc="-15" dirty="0">
                          <a:effectLst/>
                        </a:rPr>
                        <a:t> </a:t>
                      </a:r>
                      <a:r>
                        <a:rPr lang="tr-TR" sz="1000" dirty="0">
                          <a:effectLst/>
                        </a:rPr>
                        <a:t>okuduğu</a:t>
                      </a:r>
                      <a:r>
                        <a:rPr lang="tr-TR" sz="1000" spc="-20" dirty="0">
                          <a:effectLst/>
                        </a:rPr>
                        <a:t> </a:t>
                      </a:r>
                      <a:r>
                        <a:rPr lang="tr-TR" sz="1000" dirty="0">
                          <a:effectLst/>
                        </a:rPr>
                        <a:t>kitaplar</a:t>
                      </a:r>
                      <a:r>
                        <a:rPr lang="tr-TR" sz="1000" spc="-20" dirty="0">
                          <a:effectLst/>
                        </a:rPr>
                        <a:t> </a:t>
                      </a:r>
                      <a:r>
                        <a:rPr lang="tr-TR" sz="1000" dirty="0">
                          <a:effectLst/>
                        </a:rPr>
                        <a:t>içinde</a:t>
                      </a:r>
                      <a:r>
                        <a:rPr lang="tr-TR" sz="1000" spc="-15" dirty="0">
                          <a:effectLst/>
                        </a:rPr>
                        <a:t> </a:t>
                      </a:r>
                      <a:r>
                        <a:rPr lang="tr-TR" sz="1000" dirty="0">
                          <a:effectLst/>
                        </a:rPr>
                        <a:t>en</a:t>
                      </a:r>
                      <a:r>
                        <a:rPr lang="tr-TR" sz="1000" spc="-15" dirty="0">
                          <a:effectLst/>
                        </a:rPr>
                        <a:t> </a:t>
                      </a:r>
                      <a:r>
                        <a:rPr lang="tr-TR" sz="1000" dirty="0">
                          <a:effectLst/>
                        </a:rPr>
                        <a:t>sevdiği</a:t>
                      </a:r>
                      <a:r>
                        <a:rPr lang="tr-TR" sz="1000" spc="-15" dirty="0">
                          <a:effectLst/>
                        </a:rPr>
                        <a:t> </a:t>
                      </a:r>
                      <a:r>
                        <a:rPr lang="tr-TR" sz="1000" dirty="0">
                          <a:effectLst/>
                        </a:rPr>
                        <a:t>kitabın</a:t>
                      </a:r>
                      <a:r>
                        <a:rPr lang="tr-TR" sz="1000" spc="-20" dirty="0">
                          <a:effectLst/>
                        </a:rPr>
                        <a:t> </a:t>
                      </a:r>
                      <a:r>
                        <a:rPr lang="tr-TR" sz="1000" dirty="0">
                          <a:effectLst/>
                        </a:rPr>
                        <a:t>kendisinde</a:t>
                      </a:r>
                      <a:r>
                        <a:rPr lang="tr-TR" sz="1000" spc="-15" dirty="0">
                          <a:effectLst/>
                        </a:rPr>
                        <a:t> </a:t>
                      </a:r>
                      <a:r>
                        <a:rPr lang="tr-TR" sz="1000" dirty="0">
                          <a:effectLst/>
                        </a:rPr>
                        <a:t>çağrıştırdıklarının resmini yapar. Bu resim, kitabın okul tanıtım kapak resmi olabilir. Yarışmaya da dönüştürülebilir. Okuldaki bir pano, okuma faaliyetleri ödül panosu olarak düzenlenir. Belirlenen sıklıklarda (haftalık, aylık veya yıllık), ödüle layık görülen öğrencilere ait resim ve bilgiler sergilenir.</a:t>
                      </a:r>
                      <a:endParaRPr lang="tr-TR" sz="1050" dirty="0">
                        <a:effectLst/>
                      </a:endParaRPr>
                    </a:p>
                    <a:p>
                      <a:pPr>
                        <a:lnSpc>
                          <a:spcPct val="115000"/>
                        </a:lnSpc>
                        <a:spcAft>
                          <a:spcPts val="0"/>
                        </a:spcAft>
                        <a:tabLst>
                          <a:tab pos="1181100" algn="l"/>
                        </a:tabLst>
                      </a:pPr>
                      <a:r>
                        <a:rPr lang="tr-TR" sz="1000" dirty="0">
                          <a:effectLst/>
                        </a:rPr>
                        <a:t> </a:t>
                      </a:r>
                      <a:endParaRPr lang="tr-TR" sz="1050" i="0" dirty="0">
                        <a:effectLst/>
                        <a:latin typeface="Calibri"/>
                        <a:ea typeface="Times New Roman"/>
                        <a:cs typeface="Times New Roman"/>
                      </a:endParaRPr>
                    </a:p>
                  </a:txBody>
                  <a:tcPr marL="49701" marR="49701" marT="0" marB="0"/>
                </a:tc>
                <a:tc>
                  <a:txBody>
                    <a:bodyPr/>
                    <a:lstStyle/>
                    <a:p>
                      <a:pPr>
                        <a:lnSpc>
                          <a:spcPct val="115000"/>
                        </a:lnSpc>
                        <a:spcAft>
                          <a:spcPts val="0"/>
                        </a:spcAft>
                        <a:tabLst>
                          <a:tab pos="1181100" algn="l"/>
                        </a:tabLst>
                      </a:pPr>
                      <a:r>
                        <a:rPr lang="tr-TR" sz="1050">
                          <a:effectLst/>
                        </a:rPr>
                        <a:t>İlkokul ve Ortaokul Müdürlükleri</a:t>
                      </a:r>
                      <a:endParaRPr lang="tr-TR" sz="1050" i="0">
                        <a:effectLst/>
                        <a:latin typeface="Calibri"/>
                        <a:ea typeface="Times New Roman"/>
                        <a:cs typeface="Times New Roman"/>
                      </a:endParaRPr>
                    </a:p>
                  </a:txBody>
                  <a:tcPr marL="49701" marR="49701" marT="0" marB="0"/>
                </a:tc>
                <a:tc>
                  <a:txBody>
                    <a:bodyPr/>
                    <a:lstStyle/>
                    <a:p>
                      <a:pPr>
                        <a:lnSpc>
                          <a:spcPct val="115000"/>
                        </a:lnSpc>
                        <a:spcAft>
                          <a:spcPts val="0"/>
                        </a:spcAft>
                        <a:tabLst>
                          <a:tab pos="1181100" algn="l"/>
                        </a:tabLst>
                      </a:pPr>
                      <a:r>
                        <a:rPr lang="tr-TR" sz="1050" dirty="0">
                          <a:effectLst/>
                        </a:rPr>
                        <a:t>16.12.2024</a:t>
                      </a:r>
                    </a:p>
                    <a:p>
                      <a:pPr>
                        <a:lnSpc>
                          <a:spcPct val="115000"/>
                        </a:lnSpc>
                        <a:spcAft>
                          <a:spcPts val="0"/>
                        </a:spcAft>
                        <a:tabLst>
                          <a:tab pos="1181100" algn="l"/>
                        </a:tabLst>
                      </a:pPr>
                      <a:r>
                        <a:rPr lang="tr-TR" sz="1050" dirty="0">
                          <a:effectLst/>
                        </a:rPr>
                        <a:t>15 .06.2025</a:t>
                      </a:r>
                      <a:endParaRPr lang="tr-TR" sz="1050" i="0" dirty="0">
                        <a:effectLst/>
                        <a:latin typeface="Calibri"/>
                        <a:ea typeface="Times New Roman"/>
                        <a:cs typeface="Times New Roman"/>
                      </a:endParaRPr>
                    </a:p>
                  </a:txBody>
                  <a:tcPr marL="49701" marR="49701" marT="0" marB="0"/>
                </a:tc>
                <a:extLst>
                  <a:ext uri="{0D108BD9-81ED-4DB2-BD59-A6C34878D82A}">
                    <a16:rowId xmlns:a16="http://schemas.microsoft.com/office/drawing/2014/main" val="10000"/>
                  </a:ext>
                </a:extLst>
              </a:tr>
              <a:tr h="1137040">
                <a:tc>
                  <a:txBody>
                    <a:bodyPr/>
                    <a:lstStyle/>
                    <a:p>
                      <a:pPr algn="ctr">
                        <a:lnSpc>
                          <a:spcPct val="115000"/>
                        </a:lnSpc>
                        <a:spcAft>
                          <a:spcPts val="0"/>
                        </a:spcAft>
                      </a:pPr>
                      <a:r>
                        <a:rPr lang="tr-TR" sz="1800">
                          <a:effectLst/>
                        </a:rPr>
                        <a:t>5</a:t>
                      </a:r>
                      <a:endParaRPr lang="tr-TR" sz="1800" i="0">
                        <a:effectLst/>
                        <a:latin typeface="Calibri"/>
                        <a:ea typeface="Times New Roman"/>
                        <a:cs typeface="Times New Roman"/>
                      </a:endParaRPr>
                    </a:p>
                  </a:txBody>
                  <a:tcPr marL="49701" marR="49701" marT="0" marB="0"/>
                </a:tc>
                <a:tc>
                  <a:txBody>
                    <a:bodyPr/>
                    <a:lstStyle/>
                    <a:p>
                      <a:pPr>
                        <a:lnSpc>
                          <a:spcPct val="115000"/>
                        </a:lnSpc>
                        <a:spcAft>
                          <a:spcPts val="0"/>
                        </a:spcAft>
                        <a:tabLst>
                          <a:tab pos="1181100" algn="l"/>
                        </a:tabLst>
                      </a:pPr>
                      <a:r>
                        <a:rPr lang="tr-TR" sz="1050" dirty="0">
                          <a:effectLst/>
                        </a:rPr>
                        <a:t>Eğlenerek Matematik Öğreniyorum Etkinliği (1-6.sınıf Düzeylerinde )</a:t>
                      </a:r>
                    </a:p>
                    <a:p>
                      <a:pPr>
                        <a:lnSpc>
                          <a:spcPct val="115000"/>
                        </a:lnSpc>
                        <a:spcAft>
                          <a:spcPts val="0"/>
                        </a:spcAft>
                        <a:tabLst>
                          <a:tab pos="1181100" algn="l"/>
                        </a:tabLst>
                      </a:pPr>
                      <a:r>
                        <a:rPr lang="tr-TR" sz="1050" dirty="0">
                          <a:effectLst/>
                        </a:rPr>
                        <a:t> </a:t>
                      </a:r>
                      <a:endParaRPr lang="tr-TR" sz="1050" i="0" dirty="0">
                        <a:effectLst/>
                        <a:latin typeface="Calibri"/>
                        <a:ea typeface="Times New Roman"/>
                        <a:cs typeface="Times New Roman"/>
                      </a:endParaRPr>
                    </a:p>
                  </a:txBody>
                  <a:tcPr marL="49701" marR="49701" marT="0" marB="0"/>
                </a:tc>
                <a:tc>
                  <a:txBody>
                    <a:bodyPr/>
                    <a:lstStyle/>
                    <a:p>
                      <a:pPr>
                        <a:lnSpc>
                          <a:spcPct val="115000"/>
                        </a:lnSpc>
                        <a:spcAft>
                          <a:spcPts val="0"/>
                        </a:spcAft>
                        <a:tabLst>
                          <a:tab pos="1181100" algn="l"/>
                        </a:tabLst>
                      </a:pPr>
                      <a:r>
                        <a:rPr lang="tr-TR" sz="1000" dirty="0">
                          <a:effectLst/>
                        </a:rPr>
                        <a:t>Matematik becerilerini geliştirmeye yönelik eğlenceli etkinlikler  Sihirli Sayılar vb. etkinliklerin okul zümrelerince planlanması İyi örnek uygulamaların ilçe geneline yayılması.</a:t>
                      </a:r>
                      <a:endParaRPr lang="tr-TR" sz="1050" i="0" dirty="0">
                        <a:effectLst/>
                        <a:latin typeface="Calibri"/>
                        <a:ea typeface="Times New Roman"/>
                        <a:cs typeface="Times New Roman"/>
                      </a:endParaRPr>
                    </a:p>
                  </a:txBody>
                  <a:tcPr marL="49701" marR="49701" marT="0" marB="0"/>
                </a:tc>
                <a:tc>
                  <a:txBody>
                    <a:bodyPr/>
                    <a:lstStyle/>
                    <a:p>
                      <a:pPr>
                        <a:lnSpc>
                          <a:spcPct val="115000"/>
                        </a:lnSpc>
                        <a:spcAft>
                          <a:spcPts val="0"/>
                        </a:spcAft>
                        <a:tabLst>
                          <a:tab pos="1181100" algn="l"/>
                        </a:tabLst>
                      </a:pPr>
                      <a:r>
                        <a:rPr lang="tr-TR" sz="1050" dirty="0">
                          <a:effectLst/>
                        </a:rPr>
                        <a:t>İlkokul ve Ortaokul Müdürlükleri</a:t>
                      </a:r>
                      <a:endParaRPr lang="tr-TR" sz="1050" i="0" dirty="0">
                        <a:effectLst/>
                        <a:latin typeface="Calibri"/>
                        <a:ea typeface="Times New Roman"/>
                        <a:cs typeface="Times New Roman"/>
                      </a:endParaRPr>
                    </a:p>
                  </a:txBody>
                  <a:tcPr marL="49701" marR="49701" marT="0" marB="0"/>
                </a:tc>
                <a:tc>
                  <a:txBody>
                    <a:bodyPr/>
                    <a:lstStyle/>
                    <a:p>
                      <a:pPr>
                        <a:lnSpc>
                          <a:spcPct val="115000"/>
                        </a:lnSpc>
                        <a:spcAft>
                          <a:spcPts val="0"/>
                        </a:spcAft>
                        <a:tabLst>
                          <a:tab pos="1181100" algn="l"/>
                        </a:tabLst>
                      </a:pPr>
                      <a:r>
                        <a:rPr lang="tr-TR" sz="1050" dirty="0">
                          <a:effectLst/>
                        </a:rPr>
                        <a:t>16.12.2024</a:t>
                      </a:r>
                    </a:p>
                    <a:p>
                      <a:pPr>
                        <a:lnSpc>
                          <a:spcPct val="115000"/>
                        </a:lnSpc>
                        <a:spcAft>
                          <a:spcPts val="0"/>
                        </a:spcAft>
                        <a:tabLst>
                          <a:tab pos="1181100" algn="l"/>
                        </a:tabLst>
                      </a:pPr>
                      <a:r>
                        <a:rPr lang="tr-TR" sz="1050" dirty="0">
                          <a:effectLst/>
                        </a:rPr>
                        <a:t>15 .06.2025</a:t>
                      </a:r>
                      <a:endParaRPr lang="tr-TR" sz="1050" i="0" dirty="0">
                        <a:effectLst/>
                        <a:latin typeface="Calibri"/>
                        <a:ea typeface="Times New Roman"/>
                        <a:cs typeface="Times New Roman"/>
                      </a:endParaRPr>
                    </a:p>
                  </a:txBody>
                  <a:tcPr marL="49701" marR="49701" marT="0" marB="0"/>
                </a:tc>
                <a:extLst>
                  <a:ext uri="{0D108BD9-81ED-4DB2-BD59-A6C34878D82A}">
                    <a16:rowId xmlns:a16="http://schemas.microsoft.com/office/drawing/2014/main" val="10001"/>
                  </a:ext>
                </a:extLst>
              </a:tr>
              <a:tr h="1973376">
                <a:tc>
                  <a:txBody>
                    <a:bodyPr/>
                    <a:lstStyle/>
                    <a:p>
                      <a:pPr algn="ctr">
                        <a:lnSpc>
                          <a:spcPct val="115000"/>
                        </a:lnSpc>
                        <a:spcAft>
                          <a:spcPts val="0"/>
                        </a:spcAft>
                      </a:pPr>
                      <a:r>
                        <a:rPr lang="tr-TR" sz="1800" dirty="0">
                          <a:effectLst/>
                        </a:rPr>
                        <a:t>6</a:t>
                      </a:r>
                      <a:endParaRPr lang="tr-TR" sz="1800" i="0" dirty="0">
                        <a:effectLst/>
                        <a:latin typeface="Calibri"/>
                        <a:ea typeface="Times New Roman"/>
                        <a:cs typeface="Times New Roman"/>
                      </a:endParaRPr>
                    </a:p>
                  </a:txBody>
                  <a:tcPr marL="49701" marR="49701" marT="0" marB="0"/>
                </a:tc>
                <a:tc>
                  <a:txBody>
                    <a:bodyPr/>
                    <a:lstStyle/>
                    <a:p>
                      <a:pPr>
                        <a:lnSpc>
                          <a:spcPct val="115000"/>
                        </a:lnSpc>
                        <a:spcAft>
                          <a:spcPts val="0"/>
                        </a:spcAft>
                        <a:tabLst>
                          <a:tab pos="1181100" algn="l"/>
                        </a:tabLst>
                      </a:pPr>
                      <a:r>
                        <a:rPr lang="tr-TR" sz="1050" dirty="0">
                          <a:effectLst/>
                        </a:rPr>
                        <a:t>Ailemle Eğitim Yolculuğum</a:t>
                      </a:r>
                      <a:r>
                        <a:rPr lang="tr-TR" sz="1050" baseline="0" dirty="0">
                          <a:effectLst/>
                        </a:rPr>
                        <a:t> ve Diğer İlçelerin </a:t>
                      </a:r>
                      <a:r>
                        <a:rPr lang="tr-TR" sz="1050" dirty="0">
                          <a:effectLst/>
                        </a:rPr>
                        <a:t>Etkinlikleri</a:t>
                      </a:r>
                    </a:p>
                    <a:p>
                      <a:pPr marL="171450" indent="-171450">
                        <a:lnSpc>
                          <a:spcPct val="115000"/>
                        </a:lnSpc>
                        <a:spcAft>
                          <a:spcPts val="0"/>
                        </a:spcAft>
                        <a:buFont typeface="Arial" panose="020B0604020202020204" pitchFamily="34" charset="0"/>
                        <a:buChar char="•"/>
                        <a:tabLst>
                          <a:tab pos="1181100" algn="l"/>
                        </a:tabLst>
                      </a:pPr>
                      <a:r>
                        <a:rPr lang="tr-TR" sz="1050" dirty="0">
                          <a:effectLst/>
                        </a:rPr>
                        <a:t>Ailemle Kitap Okuyorum</a:t>
                      </a:r>
                    </a:p>
                    <a:p>
                      <a:pPr marL="171450" indent="-171450">
                        <a:lnSpc>
                          <a:spcPct val="115000"/>
                        </a:lnSpc>
                        <a:spcAft>
                          <a:spcPts val="0"/>
                        </a:spcAft>
                        <a:buFont typeface="Arial" panose="020B0604020202020204" pitchFamily="34" charset="0"/>
                        <a:buChar char="•"/>
                        <a:tabLst>
                          <a:tab pos="1181100" algn="l"/>
                        </a:tabLst>
                      </a:pPr>
                      <a:r>
                        <a:rPr lang="tr-TR" sz="1050" dirty="0">
                          <a:effectLst/>
                        </a:rPr>
                        <a:t>Ailemle Spor Yapıyorum</a:t>
                      </a:r>
                    </a:p>
                    <a:p>
                      <a:pPr marL="171450" indent="-171450">
                        <a:lnSpc>
                          <a:spcPct val="115000"/>
                        </a:lnSpc>
                        <a:spcAft>
                          <a:spcPts val="0"/>
                        </a:spcAft>
                        <a:buFont typeface="Arial" panose="020B0604020202020204" pitchFamily="34" charset="0"/>
                        <a:buChar char="•"/>
                        <a:tabLst>
                          <a:tab pos="1181100" algn="l"/>
                        </a:tabLst>
                      </a:pPr>
                      <a:r>
                        <a:rPr lang="tr-TR" sz="1050" dirty="0">
                          <a:effectLst/>
                        </a:rPr>
                        <a:t>Ailemle Sahnedeyim</a:t>
                      </a:r>
                    </a:p>
                    <a:p>
                      <a:pPr marL="171450" indent="-171450">
                        <a:lnSpc>
                          <a:spcPct val="115000"/>
                        </a:lnSpc>
                        <a:spcAft>
                          <a:spcPts val="0"/>
                        </a:spcAft>
                        <a:buFont typeface="Arial" panose="020B0604020202020204" pitchFamily="34" charset="0"/>
                        <a:buChar char="•"/>
                        <a:tabLst>
                          <a:tab pos="1181100" algn="l"/>
                        </a:tabLst>
                      </a:pPr>
                      <a:r>
                        <a:rPr lang="tr-TR" sz="1050" dirty="0">
                          <a:effectLst/>
                        </a:rPr>
                        <a:t>Ailemle Okul Günü</a:t>
                      </a:r>
                    </a:p>
                    <a:p>
                      <a:pPr marL="171450" indent="-171450">
                        <a:lnSpc>
                          <a:spcPct val="115000"/>
                        </a:lnSpc>
                        <a:spcAft>
                          <a:spcPts val="0"/>
                        </a:spcAft>
                        <a:buFont typeface="Arial" panose="020B0604020202020204" pitchFamily="34" charset="0"/>
                        <a:buChar char="•"/>
                        <a:tabLst>
                          <a:tab pos="1181100" algn="l"/>
                        </a:tabLst>
                      </a:pPr>
                      <a:r>
                        <a:rPr lang="tr-TR" sz="1050" dirty="0">
                          <a:effectLst/>
                        </a:rPr>
                        <a:t>Ailemle Doğa Günü</a:t>
                      </a:r>
                    </a:p>
                    <a:p>
                      <a:pPr marL="171450" indent="-171450">
                        <a:lnSpc>
                          <a:spcPct val="115000"/>
                        </a:lnSpc>
                        <a:spcAft>
                          <a:spcPts val="0"/>
                        </a:spcAft>
                        <a:buFont typeface="Arial" panose="020B0604020202020204" pitchFamily="34" charset="0"/>
                        <a:buChar char="•"/>
                        <a:tabLst>
                          <a:tab pos="1181100" algn="l"/>
                        </a:tabLst>
                      </a:pPr>
                      <a:r>
                        <a:rPr lang="tr-TR" sz="1050" dirty="0">
                          <a:effectLst/>
                        </a:rPr>
                        <a:t>Ailemle Sanat Günü</a:t>
                      </a:r>
                    </a:p>
                    <a:p>
                      <a:pPr marL="171450" indent="-171450">
                        <a:lnSpc>
                          <a:spcPct val="115000"/>
                        </a:lnSpc>
                        <a:spcAft>
                          <a:spcPts val="0"/>
                        </a:spcAft>
                        <a:buFont typeface="Arial" panose="020B0604020202020204" pitchFamily="34" charset="0"/>
                        <a:buChar char="•"/>
                        <a:tabLst>
                          <a:tab pos="1181100" algn="l"/>
                        </a:tabLst>
                      </a:pPr>
                      <a:r>
                        <a:rPr lang="tr-TR" sz="1050" dirty="0">
                          <a:effectLst/>
                        </a:rPr>
                        <a:t>Aileler Yarışıyor</a:t>
                      </a:r>
                    </a:p>
                    <a:p>
                      <a:pPr marL="171450" indent="-171450">
                        <a:lnSpc>
                          <a:spcPct val="115000"/>
                        </a:lnSpc>
                        <a:spcAft>
                          <a:spcPts val="0"/>
                        </a:spcAft>
                        <a:buFont typeface="Arial" panose="020B0604020202020204" pitchFamily="34" charset="0"/>
                        <a:buChar char="•"/>
                        <a:tabLst>
                          <a:tab pos="1181100" algn="l"/>
                        </a:tabLst>
                      </a:pPr>
                      <a:r>
                        <a:rPr lang="tr-TR" sz="1050" dirty="0">
                          <a:effectLst/>
                        </a:rPr>
                        <a:t>Tecrüben Yol Göstersin</a:t>
                      </a:r>
                      <a:endParaRPr lang="tr-TR" sz="1050" b="1" i="0" dirty="0">
                        <a:effectLst/>
                        <a:latin typeface="Calibri"/>
                        <a:ea typeface="Times New Roman"/>
                        <a:cs typeface="Times New Roman"/>
                      </a:endParaRPr>
                    </a:p>
                  </a:txBody>
                  <a:tcPr marL="49701" marR="49701" marT="0" marB="0"/>
                </a:tc>
                <a:tc>
                  <a:txBody>
                    <a:bodyPr/>
                    <a:lstStyle/>
                    <a:p>
                      <a:pPr algn="just"/>
                      <a:r>
                        <a:rPr lang="tr-TR" sz="1000" dirty="0">
                          <a:effectLst/>
                        </a:rPr>
                        <a:t>Öğrenci gelişimlerinde anne ve babanın etkinliğini artırmak. Anne ve babalara çocuk gelişimi, sağlık, çocuk psikolojisi gibi alanlarda bilgilerini artırabilmek, Çocukları ile birlikte okulda öğrenebilme olanakları sağlama. Okul rehberlik servisince ailelere yönelik planlanacak çalışmalar. Rehberlik birimi olmayan okullar için Rehberlik Araştırma Merkezince Planlanacaktır.</a:t>
                      </a:r>
                      <a:endParaRPr lang="tr-TR" sz="1050" dirty="0">
                        <a:effectLst/>
                      </a:endParaRPr>
                    </a:p>
                    <a:p>
                      <a:pPr>
                        <a:lnSpc>
                          <a:spcPct val="115000"/>
                        </a:lnSpc>
                        <a:spcAft>
                          <a:spcPts val="0"/>
                        </a:spcAft>
                        <a:tabLst>
                          <a:tab pos="1181100" algn="l"/>
                        </a:tabLst>
                      </a:pPr>
                      <a:r>
                        <a:rPr lang="tr-TR" sz="1000" dirty="0">
                          <a:effectLst/>
                        </a:rPr>
                        <a:t> </a:t>
                      </a:r>
                      <a:endParaRPr lang="tr-TR" sz="1050" i="0" dirty="0">
                        <a:effectLst/>
                        <a:latin typeface="Calibri"/>
                        <a:ea typeface="Times New Roman"/>
                        <a:cs typeface="Times New Roman"/>
                      </a:endParaRPr>
                    </a:p>
                  </a:txBody>
                  <a:tcPr marL="49701" marR="49701" marT="0" marB="0"/>
                </a:tc>
                <a:tc>
                  <a:txBody>
                    <a:bodyPr/>
                    <a:lstStyle/>
                    <a:p>
                      <a:pPr>
                        <a:lnSpc>
                          <a:spcPct val="115000"/>
                        </a:lnSpc>
                        <a:spcAft>
                          <a:spcPts val="0"/>
                        </a:spcAft>
                        <a:tabLst>
                          <a:tab pos="1181100" algn="l"/>
                        </a:tabLst>
                      </a:pPr>
                      <a:r>
                        <a:rPr lang="tr-TR" sz="1000" dirty="0">
                          <a:effectLst/>
                        </a:rPr>
                        <a:t>Tüm Okul Müdürlükleri Rehberlik Araştırma Merkezi</a:t>
                      </a:r>
                      <a:endParaRPr lang="tr-TR" sz="1050" i="0" dirty="0">
                        <a:effectLst/>
                        <a:latin typeface="Calibri"/>
                        <a:ea typeface="Times New Roman"/>
                        <a:cs typeface="Times New Roman"/>
                      </a:endParaRPr>
                    </a:p>
                  </a:txBody>
                  <a:tcPr marL="49701" marR="49701" marT="0" marB="0"/>
                </a:tc>
                <a:tc>
                  <a:txBody>
                    <a:bodyPr/>
                    <a:lstStyle/>
                    <a:p>
                      <a:pPr>
                        <a:lnSpc>
                          <a:spcPct val="115000"/>
                        </a:lnSpc>
                        <a:spcAft>
                          <a:spcPts val="0"/>
                        </a:spcAft>
                        <a:tabLst>
                          <a:tab pos="1181100" algn="l"/>
                        </a:tabLst>
                      </a:pPr>
                      <a:r>
                        <a:rPr lang="tr-TR" sz="1000" dirty="0">
                          <a:effectLst/>
                        </a:rPr>
                        <a:t>16.12 2024</a:t>
                      </a:r>
                      <a:endParaRPr lang="tr-TR" sz="1050" dirty="0">
                        <a:effectLst/>
                      </a:endParaRPr>
                    </a:p>
                    <a:p>
                      <a:pPr>
                        <a:lnSpc>
                          <a:spcPct val="115000"/>
                        </a:lnSpc>
                        <a:spcAft>
                          <a:spcPts val="0"/>
                        </a:spcAft>
                        <a:tabLst>
                          <a:tab pos="1181100" algn="l"/>
                        </a:tabLst>
                      </a:pPr>
                      <a:r>
                        <a:rPr lang="tr-TR" sz="1000" dirty="0">
                          <a:effectLst/>
                        </a:rPr>
                        <a:t>15 .06.2025</a:t>
                      </a:r>
                      <a:endParaRPr lang="tr-TR" sz="1050" i="0" dirty="0">
                        <a:effectLst/>
                        <a:latin typeface="Calibri"/>
                        <a:ea typeface="Times New Roman"/>
                        <a:cs typeface="Times New Roman"/>
                      </a:endParaRPr>
                    </a:p>
                  </a:txBody>
                  <a:tcPr marL="49701" marR="49701"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86994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482392880"/>
              </p:ext>
            </p:extLst>
          </p:nvPr>
        </p:nvGraphicFramePr>
        <p:xfrm>
          <a:off x="1187624" y="332656"/>
          <a:ext cx="7776863" cy="6264696"/>
        </p:xfrm>
        <a:graphic>
          <a:graphicData uri="http://schemas.openxmlformats.org/drawingml/2006/table">
            <a:tbl>
              <a:tblPr firstRow="1" firstCol="1" bandRow="1">
                <a:tableStyleId>{5C22544A-7EE6-4342-B048-85BDC9FD1C3A}</a:tableStyleId>
              </a:tblPr>
              <a:tblGrid>
                <a:gridCol w="661430">
                  <a:extLst>
                    <a:ext uri="{9D8B030D-6E8A-4147-A177-3AD203B41FA5}">
                      <a16:colId xmlns:a16="http://schemas.microsoft.com/office/drawing/2014/main" val="20000"/>
                    </a:ext>
                  </a:extLst>
                </a:gridCol>
                <a:gridCol w="1823993">
                  <a:extLst>
                    <a:ext uri="{9D8B030D-6E8A-4147-A177-3AD203B41FA5}">
                      <a16:colId xmlns:a16="http://schemas.microsoft.com/office/drawing/2014/main" val="20001"/>
                    </a:ext>
                  </a:extLst>
                </a:gridCol>
                <a:gridCol w="2537236">
                  <a:extLst>
                    <a:ext uri="{9D8B030D-6E8A-4147-A177-3AD203B41FA5}">
                      <a16:colId xmlns:a16="http://schemas.microsoft.com/office/drawing/2014/main" val="20002"/>
                    </a:ext>
                  </a:extLst>
                </a:gridCol>
                <a:gridCol w="1606214">
                  <a:extLst>
                    <a:ext uri="{9D8B030D-6E8A-4147-A177-3AD203B41FA5}">
                      <a16:colId xmlns:a16="http://schemas.microsoft.com/office/drawing/2014/main" val="20003"/>
                    </a:ext>
                  </a:extLst>
                </a:gridCol>
                <a:gridCol w="1147990">
                  <a:extLst>
                    <a:ext uri="{9D8B030D-6E8A-4147-A177-3AD203B41FA5}">
                      <a16:colId xmlns:a16="http://schemas.microsoft.com/office/drawing/2014/main" val="20004"/>
                    </a:ext>
                  </a:extLst>
                </a:gridCol>
              </a:tblGrid>
              <a:tr h="2720731">
                <a:tc>
                  <a:txBody>
                    <a:bodyPr/>
                    <a:lstStyle/>
                    <a:p>
                      <a:pPr algn="ctr">
                        <a:lnSpc>
                          <a:spcPct val="115000"/>
                        </a:lnSpc>
                        <a:spcAft>
                          <a:spcPts val="0"/>
                        </a:spcAft>
                      </a:pPr>
                      <a:r>
                        <a:rPr lang="tr-TR" sz="2800" dirty="0">
                          <a:effectLst/>
                        </a:rPr>
                        <a:t>7</a:t>
                      </a:r>
                      <a:endParaRPr lang="tr-TR" sz="2800" i="0" dirty="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400" dirty="0">
                          <a:effectLst/>
                        </a:rPr>
                        <a:t>Ders Dışı Eğitim Çalışmaları (Soru Çözüm-Etüt Çalışmaları)</a:t>
                      </a:r>
                    </a:p>
                    <a:p>
                      <a:pPr>
                        <a:lnSpc>
                          <a:spcPct val="115000"/>
                        </a:lnSpc>
                        <a:spcAft>
                          <a:spcPts val="0"/>
                        </a:spcAft>
                        <a:tabLst>
                          <a:tab pos="1181100" algn="l"/>
                        </a:tabLst>
                      </a:pPr>
                      <a:r>
                        <a:rPr lang="tr-TR" sz="1400" dirty="0">
                          <a:effectLst/>
                        </a:rPr>
                        <a:t>Öğretmenim Hep Yanımda Etkinliği</a:t>
                      </a:r>
                      <a:endParaRPr lang="tr-TR" sz="1400" i="0" dirty="0">
                        <a:effectLst/>
                        <a:latin typeface="Calibri"/>
                        <a:ea typeface="Times New Roman"/>
                        <a:cs typeface="Times New Roman"/>
                      </a:endParaRPr>
                    </a:p>
                  </a:txBody>
                  <a:tcPr marL="68580" marR="68580" marT="0" marB="0"/>
                </a:tc>
                <a:tc>
                  <a:txBody>
                    <a:bodyPr/>
                    <a:lstStyle/>
                    <a:p>
                      <a:pPr marL="0" algn="l" rtl="0" eaLnBrk="1" latinLnBrk="0" hangingPunct="1">
                        <a:lnSpc>
                          <a:spcPct val="115000"/>
                        </a:lnSpc>
                        <a:spcAft>
                          <a:spcPts val="0"/>
                        </a:spcAft>
                        <a:tabLst>
                          <a:tab pos="1181100" algn="l"/>
                        </a:tabLst>
                      </a:pPr>
                      <a:r>
                        <a:rPr kumimoji="0" lang="tr-TR" sz="1400" b="1" kern="1200" dirty="0">
                          <a:solidFill>
                            <a:schemeClr val="lt1"/>
                          </a:solidFill>
                          <a:effectLst/>
                          <a:latin typeface="+mn-lt"/>
                          <a:ea typeface="+mn-ea"/>
                          <a:cs typeface="+mn-cs"/>
                        </a:rPr>
                        <a:t>Gönüllü öğretmenler ile  ders saatleri dışında öğrencilerin akademik başarılarını artırmaya yönelik soru çözümü, konu tekrar gibi çalışmalar yapılacaktır.</a:t>
                      </a:r>
                    </a:p>
                    <a:p>
                      <a:pPr marL="0" algn="l" rtl="0" eaLnBrk="1" latinLnBrk="0" hangingPunct="1">
                        <a:lnSpc>
                          <a:spcPct val="115000"/>
                        </a:lnSpc>
                        <a:spcAft>
                          <a:spcPts val="0"/>
                        </a:spcAft>
                        <a:tabLst>
                          <a:tab pos="1181100" algn="l"/>
                        </a:tabLst>
                      </a:pPr>
                      <a:r>
                        <a:rPr kumimoji="0" lang="tr-TR" sz="1400" b="1" kern="1200" dirty="0">
                          <a:solidFill>
                            <a:schemeClr val="lt1"/>
                          </a:solidFill>
                          <a:effectLst/>
                          <a:latin typeface="+mn-lt"/>
                          <a:ea typeface="+mn-ea"/>
                          <a:cs typeface="+mn-cs"/>
                        </a:rPr>
                        <a:t> </a:t>
                      </a:r>
                    </a:p>
                  </a:txBody>
                  <a:tcPr marL="68580" marR="68580" marT="0" marB="0"/>
                </a:tc>
                <a:tc>
                  <a:txBody>
                    <a:bodyPr/>
                    <a:lstStyle/>
                    <a:p>
                      <a:pPr>
                        <a:lnSpc>
                          <a:spcPct val="115000"/>
                        </a:lnSpc>
                        <a:spcAft>
                          <a:spcPts val="0"/>
                        </a:spcAft>
                        <a:tabLst>
                          <a:tab pos="1181100" algn="l"/>
                        </a:tabLst>
                      </a:pPr>
                      <a:r>
                        <a:rPr lang="tr-TR" sz="1400" dirty="0">
                          <a:effectLst/>
                        </a:rPr>
                        <a:t>Ortaokul ve Ortaöğretim  Müdürlükleri</a:t>
                      </a:r>
                      <a:endParaRPr lang="tr-TR" sz="1400" i="0" dirty="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400" dirty="0">
                          <a:effectLst/>
                        </a:rPr>
                        <a:t>16 .12.2024</a:t>
                      </a:r>
                    </a:p>
                    <a:p>
                      <a:pPr>
                        <a:lnSpc>
                          <a:spcPct val="115000"/>
                        </a:lnSpc>
                        <a:spcAft>
                          <a:spcPts val="0"/>
                        </a:spcAft>
                        <a:tabLst>
                          <a:tab pos="1181100" algn="l"/>
                        </a:tabLst>
                      </a:pPr>
                      <a:r>
                        <a:rPr lang="tr-TR" sz="1400" dirty="0">
                          <a:effectLst/>
                        </a:rPr>
                        <a:t>15.06.2025</a:t>
                      </a:r>
                      <a:endParaRPr lang="tr-TR" sz="1400" i="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2307270">
                <a:tc>
                  <a:txBody>
                    <a:bodyPr/>
                    <a:lstStyle/>
                    <a:p>
                      <a:pPr algn="ctr">
                        <a:lnSpc>
                          <a:spcPct val="115000"/>
                        </a:lnSpc>
                        <a:spcAft>
                          <a:spcPts val="0"/>
                        </a:spcAft>
                      </a:pPr>
                      <a:r>
                        <a:rPr lang="tr-TR" sz="2800" dirty="0">
                          <a:effectLst/>
                        </a:rPr>
                        <a:t>8</a:t>
                      </a:r>
                      <a:endParaRPr lang="tr-TR" sz="2800" i="0" dirty="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200" dirty="0">
                          <a:effectLst/>
                        </a:rPr>
                        <a:t>Okul Alanlarının Etkin Kullanımı (Okul Evim Etkinliği…..)</a:t>
                      </a:r>
                      <a:endParaRPr lang="tr-TR" sz="1600" i="0" dirty="0">
                        <a:effectLst/>
                        <a:latin typeface="Calibri"/>
                        <a:ea typeface="Times New Roman"/>
                        <a:cs typeface="Times New Roman"/>
                      </a:endParaRPr>
                    </a:p>
                  </a:txBody>
                  <a:tcPr marL="68580" marR="68580" marT="0" marB="0"/>
                </a:tc>
                <a:tc>
                  <a:txBody>
                    <a:bodyPr/>
                    <a:lstStyle/>
                    <a:p>
                      <a:pPr algn="just"/>
                      <a:r>
                        <a:rPr lang="tr-TR" sz="1100" dirty="0">
                          <a:effectLst/>
                        </a:rPr>
                        <a:t>Evde çalışma odası olmayan, ders çalışma imkanları sınırlı olan dezavantajlı öğrenciler için mesai saatleri içinde okulun kütüphane gibi alanlarının öğrenci kullanımına açılması .Bu öğrenciler için gönüllü öğretmenler, rehber öğretmenler  veya idarecilerin gözetimi sağlanmalıdır.</a:t>
                      </a:r>
                      <a:endParaRPr lang="tr-TR" sz="1400" dirty="0">
                        <a:effectLst/>
                      </a:endParaRPr>
                    </a:p>
                    <a:p>
                      <a:pPr algn="just"/>
                      <a:r>
                        <a:rPr lang="tr-TR" sz="1050" dirty="0">
                          <a:effectLst/>
                        </a:rPr>
                        <a:t> </a:t>
                      </a:r>
                      <a:endParaRPr lang="tr-TR" sz="1400" i="1" dirty="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100">
                          <a:effectLst/>
                        </a:rPr>
                        <a:t>Ortaokul ve Ortaöğretim  Müdürlükleri</a:t>
                      </a:r>
                      <a:endParaRPr lang="tr-TR" sz="1400" i="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100" dirty="0">
                          <a:effectLst/>
                        </a:rPr>
                        <a:t>16 .12.2024</a:t>
                      </a:r>
                      <a:endParaRPr lang="tr-TR" sz="1400" dirty="0">
                        <a:effectLst/>
                      </a:endParaRPr>
                    </a:p>
                    <a:p>
                      <a:pPr>
                        <a:lnSpc>
                          <a:spcPct val="115000"/>
                        </a:lnSpc>
                        <a:spcAft>
                          <a:spcPts val="0"/>
                        </a:spcAft>
                        <a:tabLst>
                          <a:tab pos="1181100" algn="l"/>
                        </a:tabLst>
                      </a:pPr>
                      <a:r>
                        <a:rPr lang="tr-TR" sz="1100" dirty="0">
                          <a:effectLst/>
                        </a:rPr>
                        <a:t>15.06.2025</a:t>
                      </a:r>
                      <a:endParaRPr lang="tr-TR" sz="1400" i="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1236695">
                <a:tc>
                  <a:txBody>
                    <a:bodyPr/>
                    <a:lstStyle/>
                    <a:p>
                      <a:pPr algn="ctr">
                        <a:lnSpc>
                          <a:spcPct val="115000"/>
                        </a:lnSpc>
                        <a:spcAft>
                          <a:spcPts val="0"/>
                        </a:spcAft>
                      </a:pPr>
                      <a:r>
                        <a:rPr lang="tr-TR" sz="2800" dirty="0">
                          <a:effectLst/>
                        </a:rPr>
                        <a:t>9</a:t>
                      </a:r>
                      <a:endParaRPr lang="tr-TR" sz="2800" i="0" dirty="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400">
                          <a:effectLst/>
                        </a:rPr>
                        <a:t>Başarı Takip Sistemi</a:t>
                      </a:r>
                      <a:endParaRPr lang="tr-TR" sz="1400" i="0">
                        <a:effectLst/>
                        <a:latin typeface="Calibri"/>
                        <a:ea typeface="Times New Roman"/>
                        <a:cs typeface="Times New Roman"/>
                      </a:endParaRPr>
                    </a:p>
                  </a:txBody>
                  <a:tcPr marL="68580" marR="68580" marT="0" marB="0"/>
                </a:tc>
                <a:tc>
                  <a:txBody>
                    <a:bodyPr/>
                    <a:lstStyle/>
                    <a:p>
                      <a:pPr algn="just"/>
                      <a:r>
                        <a:rPr lang="tr-TR" sz="1100">
                          <a:effectLst/>
                        </a:rPr>
                        <a:t>Uygulama esasları doğrultusunda tüm okul kurum müdürlüklerince yapılacak çalışmalar.</a:t>
                      </a:r>
                      <a:endParaRPr lang="tr-TR" sz="1400">
                        <a:effectLst/>
                      </a:endParaRPr>
                    </a:p>
                    <a:p>
                      <a:pPr algn="just"/>
                      <a:r>
                        <a:rPr lang="tr-TR" sz="1100">
                          <a:effectLst/>
                        </a:rPr>
                        <a:t> </a:t>
                      </a:r>
                      <a:endParaRPr lang="tr-TR" sz="1400" i="1">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400">
                          <a:effectLst/>
                        </a:rPr>
                        <a:t>Ortaokul ve Ortaöğretim  Müdürlükleri</a:t>
                      </a:r>
                      <a:endParaRPr lang="tr-TR" sz="1400" i="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400" dirty="0">
                          <a:effectLst/>
                        </a:rPr>
                        <a:t>16 .12.2024</a:t>
                      </a:r>
                    </a:p>
                    <a:p>
                      <a:pPr>
                        <a:lnSpc>
                          <a:spcPct val="115000"/>
                        </a:lnSpc>
                        <a:spcAft>
                          <a:spcPts val="0"/>
                        </a:spcAft>
                        <a:tabLst>
                          <a:tab pos="1181100" algn="l"/>
                        </a:tabLst>
                      </a:pPr>
                      <a:r>
                        <a:rPr lang="tr-TR" sz="1400" dirty="0">
                          <a:effectLst/>
                        </a:rPr>
                        <a:t>15.06.2025</a:t>
                      </a:r>
                      <a:endParaRPr lang="tr-TR" sz="1400" i="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78311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360709333"/>
              </p:ext>
            </p:extLst>
          </p:nvPr>
        </p:nvGraphicFramePr>
        <p:xfrm>
          <a:off x="1259631" y="260648"/>
          <a:ext cx="7560842" cy="6192687"/>
        </p:xfrm>
        <a:graphic>
          <a:graphicData uri="http://schemas.openxmlformats.org/drawingml/2006/table">
            <a:tbl>
              <a:tblPr firstRow="1" firstCol="1" bandRow="1">
                <a:tableStyleId>{5C22544A-7EE6-4342-B048-85BDC9FD1C3A}</a:tableStyleId>
              </a:tblPr>
              <a:tblGrid>
                <a:gridCol w="643058">
                  <a:extLst>
                    <a:ext uri="{9D8B030D-6E8A-4147-A177-3AD203B41FA5}">
                      <a16:colId xmlns:a16="http://schemas.microsoft.com/office/drawing/2014/main" val="20000"/>
                    </a:ext>
                  </a:extLst>
                </a:gridCol>
                <a:gridCol w="1773327">
                  <a:extLst>
                    <a:ext uri="{9D8B030D-6E8A-4147-A177-3AD203B41FA5}">
                      <a16:colId xmlns:a16="http://schemas.microsoft.com/office/drawing/2014/main" val="20001"/>
                    </a:ext>
                  </a:extLst>
                </a:gridCol>
                <a:gridCol w="2466757">
                  <a:extLst>
                    <a:ext uri="{9D8B030D-6E8A-4147-A177-3AD203B41FA5}">
                      <a16:colId xmlns:a16="http://schemas.microsoft.com/office/drawing/2014/main" val="20002"/>
                    </a:ext>
                  </a:extLst>
                </a:gridCol>
                <a:gridCol w="1561598">
                  <a:extLst>
                    <a:ext uri="{9D8B030D-6E8A-4147-A177-3AD203B41FA5}">
                      <a16:colId xmlns:a16="http://schemas.microsoft.com/office/drawing/2014/main" val="20003"/>
                    </a:ext>
                  </a:extLst>
                </a:gridCol>
                <a:gridCol w="1116102">
                  <a:extLst>
                    <a:ext uri="{9D8B030D-6E8A-4147-A177-3AD203B41FA5}">
                      <a16:colId xmlns:a16="http://schemas.microsoft.com/office/drawing/2014/main" val="20004"/>
                    </a:ext>
                  </a:extLst>
                </a:gridCol>
              </a:tblGrid>
              <a:tr h="2689458">
                <a:tc>
                  <a:txBody>
                    <a:bodyPr/>
                    <a:lstStyle/>
                    <a:p>
                      <a:pPr algn="ctr">
                        <a:lnSpc>
                          <a:spcPct val="115000"/>
                        </a:lnSpc>
                        <a:spcAft>
                          <a:spcPts val="0"/>
                        </a:spcAft>
                      </a:pPr>
                      <a:r>
                        <a:rPr lang="tr-TR" sz="2400" dirty="0">
                          <a:effectLst/>
                        </a:rPr>
                        <a:t>7</a:t>
                      </a:r>
                      <a:endParaRPr lang="tr-TR" sz="2400" i="0" dirty="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200" dirty="0">
                          <a:effectLst/>
                        </a:rPr>
                        <a:t>Ders Dışı Eğitim Çalışmaları (Soru Çözüm-Etüt Çalışmaları)</a:t>
                      </a:r>
                    </a:p>
                    <a:p>
                      <a:pPr>
                        <a:lnSpc>
                          <a:spcPct val="115000"/>
                        </a:lnSpc>
                        <a:spcAft>
                          <a:spcPts val="0"/>
                        </a:spcAft>
                        <a:tabLst>
                          <a:tab pos="1181100" algn="l"/>
                        </a:tabLst>
                      </a:pPr>
                      <a:r>
                        <a:rPr lang="tr-TR" sz="1200" dirty="0">
                          <a:effectLst/>
                        </a:rPr>
                        <a:t>Öğretmenim Hep Yanımda Etkinliği</a:t>
                      </a:r>
                      <a:endParaRPr lang="tr-TR" sz="1200" i="0" dirty="0">
                        <a:effectLst/>
                        <a:latin typeface="Calibri"/>
                        <a:ea typeface="Times New Roman"/>
                        <a:cs typeface="Times New Roman"/>
                      </a:endParaRPr>
                    </a:p>
                  </a:txBody>
                  <a:tcPr marL="68580" marR="68580" marT="0" marB="0"/>
                </a:tc>
                <a:tc>
                  <a:txBody>
                    <a:bodyPr/>
                    <a:lstStyle/>
                    <a:p>
                      <a:pPr marL="0" algn="l" rtl="0" eaLnBrk="1" latinLnBrk="0" hangingPunct="1">
                        <a:lnSpc>
                          <a:spcPct val="115000"/>
                        </a:lnSpc>
                        <a:spcAft>
                          <a:spcPts val="0"/>
                        </a:spcAft>
                        <a:tabLst>
                          <a:tab pos="1181100" algn="l"/>
                        </a:tabLst>
                      </a:pPr>
                      <a:r>
                        <a:rPr kumimoji="0" lang="tr-TR" sz="1200" b="1" kern="1200" dirty="0">
                          <a:solidFill>
                            <a:schemeClr val="lt1"/>
                          </a:solidFill>
                          <a:effectLst/>
                          <a:latin typeface="+mn-lt"/>
                          <a:ea typeface="+mn-ea"/>
                          <a:cs typeface="+mn-cs"/>
                        </a:rPr>
                        <a:t>Gönüllü öğretmenler ile  ders saatleri dışında öğrencilerin akademik başarılarını artırmaya yönelik soru çözümü, konu tekrar gibi çalışmalar yapılacaktır.</a:t>
                      </a:r>
                    </a:p>
                    <a:p>
                      <a:pPr marL="0" algn="l" rtl="0" eaLnBrk="1" latinLnBrk="0" hangingPunct="1">
                        <a:lnSpc>
                          <a:spcPct val="115000"/>
                        </a:lnSpc>
                        <a:spcAft>
                          <a:spcPts val="0"/>
                        </a:spcAft>
                        <a:tabLst>
                          <a:tab pos="1181100" algn="l"/>
                        </a:tabLst>
                      </a:pPr>
                      <a:r>
                        <a:rPr kumimoji="0" lang="tr-TR" sz="1200" b="1" kern="1200" dirty="0">
                          <a:solidFill>
                            <a:schemeClr val="lt1"/>
                          </a:solidFill>
                          <a:effectLst/>
                          <a:latin typeface="+mn-lt"/>
                          <a:ea typeface="+mn-ea"/>
                          <a:cs typeface="+mn-cs"/>
                        </a:rPr>
                        <a:t> </a:t>
                      </a:r>
                    </a:p>
                  </a:txBody>
                  <a:tcPr marL="68580" marR="68580" marT="0" marB="0"/>
                </a:tc>
                <a:tc>
                  <a:txBody>
                    <a:bodyPr/>
                    <a:lstStyle/>
                    <a:p>
                      <a:pPr>
                        <a:lnSpc>
                          <a:spcPct val="115000"/>
                        </a:lnSpc>
                        <a:spcAft>
                          <a:spcPts val="0"/>
                        </a:spcAft>
                        <a:tabLst>
                          <a:tab pos="1181100" algn="l"/>
                        </a:tabLst>
                      </a:pPr>
                      <a:r>
                        <a:rPr lang="tr-TR" sz="1200" dirty="0">
                          <a:effectLst/>
                        </a:rPr>
                        <a:t>Ortaokul ve Ortaöğretim  Müdürlükleri</a:t>
                      </a:r>
                      <a:endParaRPr lang="tr-TR" sz="1200" i="0" dirty="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200" dirty="0">
                          <a:effectLst/>
                        </a:rPr>
                        <a:t>16.12.2024</a:t>
                      </a:r>
                    </a:p>
                    <a:p>
                      <a:pPr>
                        <a:lnSpc>
                          <a:spcPct val="115000"/>
                        </a:lnSpc>
                        <a:spcAft>
                          <a:spcPts val="0"/>
                        </a:spcAft>
                        <a:tabLst>
                          <a:tab pos="1181100" algn="l"/>
                        </a:tabLst>
                      </a:pPr>
                      <a:r>
                        <a:rPr lang="tr-TR" sz="1200" dirty="0">
                          <a:effectLst/>
                        </a:rPr>
                        <a:t>15.06.2025</a:t>
                      </a:r>
                      <a:endParaRPr lang="tr-TR" sz="1200" i="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2280749">
                <a:tc>
                  <a:txBody>
                    <a:bodyPr/>
                    <a:lstStyle/>
                    <a:p>
                      <a:pPr algn="ctr">
                        <a:lnSpc>
                          <a:spcPct val="115000"/>
                        </a:lnSpc>
                        <a:spcAft>
                          <a:spcPts val="0"/>
                        </a:spcAft>
                      </a:pPr>
                      <a:r>
                        <a:rPr lang="tr-TR" sz="2400">
                          <a:effectLst/>
                        </a:rPr>
                        <a:t>8</a:t>
                      </a:r>
                      <a:endParaRPr lang="tr-TR" sz="2400" i="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100" dirty="0">
                          <a:effectLst/>
                        </a:rPr>
                        <a:t>Okul Alanlarının Etkin Kullanımı (Okul Evim Etkinliği)</a:t>
                      </a:r>
                      <a:endParaRPr lang="tr-TR" sz="1400" i="0" dirty="0">
                        <a:effectLst/>
                        <a:latin typeface="Calibri"/>
                        <a:ea typeface="Times New Roman"/>
                        <a:cs typeface="Times New Roman"/>
                      </a:endParaRPr>
                    </a:p>
                  </a:txBody>
                  <a:tcPr marL="68580" marR="68580" marT="0" marB="0"/>
                </a:tc>
                <a:tc>
                  <a:txBody>
                    <a:bodyPr/>
                    <a:lstStyle/>
                    <a:p>
                      <a:pPr algn="just"/>
                      <a:r>
                        <a:rPr lang="tr-TR" sz="1050" dirty="0">
                          <a:effectLst/>
                        </a:rPr>
                        <a:t>Evde çalışma odası olmayan, ders çalışma imkanları sınırlı olan dezavantajlı öğrenciler için mesai saatleri içinde okulun kütüphane gibi alanlarının öğrenci kullanımına açılması .Bu öğrenciler için gönüllü öğretmenler, rehber öğretmenler  veya idarecilerin gözetimi sağlanmalıdır.</a:t>
                      </a:r>
                      <a:endParaRPr lang="tr-TR" sz="1200" dirty="0">
                        <a:effectLst/>
                      </a:endParaRPr>
                    </a:p>
                    <a:p>
                      <a:pPr algn="just"/>
                      <a:r>
                        <a:rPr lang="tr-TR" sz="1000" dirty="0">
                          <a:effectLst/>
                        </a:rPr>
                        <a:t> </a:t>
                      </a:r>
                      <a:endParaRPr lang="tr-TR" sz="1200" i="1" dirty="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050">
                          <a:effectLst/>
                        </a:rPr>
                        <a:t>Ortaokul ve Ortaöğretim  Müdürlükleri</a:t>
                      </a:r>
                      <a:endParaRPr lang="tr-TR" sz="1200" i="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050" dirty="0">
                          <a:effectLst/>
                        </a:rPr>
                        <a:t>16.12.2024</a:t>
                      </a:r>
                      <a:endParaRPr lang="tr-TR" sz="1200" dirty="0">
                        <a:effectLst/>
                      </a:endParaRPr>
                    </a:p>
                    <a:p>
                      <a:pPr>
                        <a:lnSpc>
                          <a:spcPct val="115000"/>
                        </a:lnSpc>
                        <a:spcAft>
                          <a:spcPts val="0"/>
                        </a:spcAft>
                        <a:tabLst>
                          <a:tab pos="1181100" algn="l"/>
                        </a:tabLst>
                      </a:pPr>
                      <a:r>
                        <a:rPr lang="tr-TR" sz="1050" dirty="0">
                          <a:effectLst/>
                        </a:rPr>
                        <a:t>15.06.2025</a:t>
                      </a:r>
                      <a:endParaRPr lang="tr-TR" sz="1200" i="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1222480">
                <a:tc>
                  <a:txBody>
                    <a:bodyPr/>
                    <a:lstStyle/>
                    <a:p>
                      <a:pPr algn="ctr">
                        <a:lnSpc>
                          <a:spcPct val="115000"/>
                        </a:lnSpc>
                        <a:spcAft>
                          <a:spcPts val="0"/>
                        </a:spcAft>
                      </a:pPr>
                      <a:r>
                        <a:rPr lang="tr-TR" sz="2400" dirty="0">
                          <a:effectLst/>
                        </a:rPr>
                        <a:t>9</a:t>
                      </a:r>
                      <a:endParaRPr lang="tr-TR" sz="2400" i="0" dirty="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200">
                          <a:effectLst/>
                        </a:rPr>
                        <a:t>Başarı Takip Sistemi</a:t>
                      </a:r>
                      <a:endParaRPr lang="tr-TR" sz="1200" i="0">
                        <a:effectLst/>
                        <a:latin typeface="Calibri"/>
                        <a:ea typeface="Times New Roman"/>
                        <a:cs typeface="Times New Roman"/>
                      </a:endParaRPr>
                    </a:p>
                  </a:txBody>
                  <a:tcPr marL="68580" marR="68580" marT="0" marB="0"/>
                </a:tc>
                <a:tc>
                  <a:txBody>
                    <a:bodyPr/>
                    <a:lstStyle/>
                    <a:p>
                      <a:pPr algn="just"/>
                      <a:r>
                        <a:rPr lang="tr-TR" sz="1050">
                          <a:effectLst/>
                        </a:rPr>
                        <a:t>Uygulama esasları doğrultusunda tüm okul kurum müdürlüklerince yapılacak çalışmalar.</a:t>
                      </a:r>
                      <a:endParaRPr lang="tr-TR" sz="1200">
                        <a:effectLst/>
                      </a:endParaRPr>
                    </a:p>
                    <a:p>
                      <a:pPr algn="just"/>
                      <a:r>
                        <a:rPr lang="tr-TR" sz="1050">
                          <a:effectLst/>
                        </a:rPr>
                        <a:t> </a:t>
                      </a:r>
                      <a:endParaRPr lang="tr-TR" sz="1200" i="1">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200" dirty="0">
                          <a:effectLst/>
                        </a:rPr>
                        <a:t>Ortaokul ve Ortaöğretim  Müdürlükleri</a:t>
                      </a:r>
                      <a:endParaRPr lang="tr-TR" sz="1200" i="0" dirty="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200" dirty="0">
                          <a:effectLst/>
                        </a:rPr>
                        <a:t>16 .12.2024</a:t>
                      </a:r>
                    </a:p>
                    <a:p>
                      <a:pPr>
                        <a:lnSpc>
                          <a:spcPct val="115000"/>
                        </a:lnSpc>
                        <a:spcAft>
                          <a:spcPts val="0"/>
                        </a:spcAft>
                        <a:tabLst>
                          <a:tab pos="1181100" algn="l"/>
                        </a:tabLst>
                      </a:pPr>
                      <a:r>
                        <a:rPr lang="tr-TR" sz="1200" dirty="0">
                          <a:effectLst/>
                        </a:rPr>
                        <a:t>15.06.2025</a:t>
                      </a:r>
                      <a:endParaRPr lang="tr-TR" sz="1200" i="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62767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AutoShape 2" descr="blob:https://web.whatsapp.com/e18dca43-874c-428e-97d5-f029ea5898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blob:https://web.whatsapp.com/e18dca43-874c-428e-97d5-f029ea58982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198" name="Picture 6" descr="C:\Users\Lenovo\Downloads\WhatsApp Image 2024-11-13 at 10.14.47.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663958"/>
            <a:ext cx="2304256" cy="463591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Dikdörtgen 5"/>
          <p:cNvSpPr/>
          <p:nvPr/>
        </p:nvSpPr>
        <p:spPr>
          <a:xfrm>
            <a:off x="4932040" y="1052736"/>
            <a:ext cx="3881028" cy="433965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tr-TR" sz="2400" b="1" dirty="0">
                <a:solidFill>
                  <a:srgbClr val="FF0000"/>
                </a:solidFill>
              </a:rPr>
              <a:t>Başarı Takip Sistemi</a:t>
            </a:r>
            <a:endParaRPr lang="tr-TR" sz="2400" dirty="0">
              <a:solidFill>
                <a:srgbClr val="FF0000"/>
              </a:solidFill>
            </a:endParaRPr>
          </a:p>
          <a:p>
            <a:r>
              <a:rPr lang="tr-TR" sz="1400" b="1" dirty="0"/>
              <a:t> </a:t>
            </a:r>
            <a:endParaRPr lang="tr-TR" sz="1400" dirty="0"/>
          </a:p>
          <a:p>
            <a:r>
              <a:rPr lang="tr-TR" sz="1400" dirty="0"/>
              <a:t>Okullarımızda Sınıf /Rehber öğretmenlerimiz tarafından okul öğretmen ve aile arasında koordinasyonu sağlamak  ve işbirliğini artırmak amacıyla ücretsiz Başarı Takip uygulaması indirilecek. </a:t>
            </a:r>
          </a:p>
          <a:p>
            <a:r>
              <a:rPr lang="tr-TR" sz="1400" dirty="0"/>
              <a:t>Sınıf öğretmeni tarafından </a:t>
            </a:r>
            <a:r>
              <a:rPr lang="tr-TR" sz="1400" b="1" u="sng" dirty="0"/>
              <a:t>gönüllülük esasına göre isteyen velilere  sorumluluk veli de olmak kaydı ile  velilerin telefonuna uygulama indirilecektir.</a:t>
            </a:r>
            <a:r>
              <a:rPr lang="tr-TR" sz="1400" dirty="0"/>
              <a:t> Sınıf rehber öğretmeninin her veliye şifre vermesiyle uygulama aktif olacak. Derse giren diğer öğretmenler ve okul idareleri de uygulamayı indirerek gözlemci öğretmen olarak uygulamayı kullanabilecektir. Bu uygulama ile öğrenci anlık takip edilebilecek öğretmen ve veli arasında koordinasyon sağlanarak öğrencinin akademik başarısı artırılacaktır.</a:t>
            </a:r>
          </a:p>
          <a:p>
            <a:r>
              <a:rPr lang="tr-TR" sz="1400" dirty="0"/>
              <a:t> </a:t>
            </a:r>
          </a:p>
        </p:txBody>
      </p:sp>
      <p:pic>
        <p:nvPicPr>
          <p:cNvPr id="8202" name="Picture 10" descr="C:\Users\Lenovo\Downloads\WhatsApp Image 2024-11-13 at 10.38.13.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1486828"/>
            <a:ext cx="1678723" cy="332420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58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3129227318"/>
              </p:ext>
            </p:extLst>
          </p:nvPr>
        </p:nvGraphicFramePr>
        <p:xfrm>
          <a:off x="1331639" y="692696"/>
          <a:ext cx="7488832" cy="5616624"/>
        </p:xfrm>
        <a:graphic>
          <a:graphicData uri="http://schemas.openxmlformats.org/drawingml/2006/table">
            <a:tbl>
              <a:tblPr firstRow="1" firstCol="1" bandRow="1">
                <a:tableStyleId>{5C22544A-7EE6-4342-B048-85BDC9FD1C3A}</a:tableStyleId>
              </a:tblPr>
              <a:tblGrid>
                <a:gridCol w="636933">
                  <a:extLst>
                    <a:ext uri="{9D8B030D-6E8A-4147-A177-3AD203B41FA5}">
                      <a16:colId xmlns:a16="http://schemas.microsoft.com/office/drawing/2014/main" val="20000"/>
                    </a:ext>
                  </a:extLst>
                </a:gridCol>
                <a:gridCol w="1756437">
                  <a:extLst>
                    <a:ext uri="{9D8B030D-6E8A-4147-A177-3AD203B41FA5}">
                      <a16:colId xmlns:a16="http://schemas.microsoft.com/office/drawing/2014/main" val="20001"/>
                    </a:ext>
                  </a:extLst>
                </a:gridCol>
                <a:gridCol w="2443265">
                  <a:extLst>
                    <a:ext uri="{9D8B030D-6E8A-4147-A177-3AD203B41FA5}">
                      <a16:colId xmlns:a16="http://schemas.microsoft.com/office/drawing/2014/main" val="20002"/>
                    </a:ext>
                  </a:extLst>
                </a:gridCol>
                <a:gridCol w="1546725">
                  <a:extLst>
                    <a:ext uri="{9D8B030D-6E8A-4147-A177-3AD203B41FA5}">
                      <a16:colId xmlns:a16="http://schemas.microsoft.com/office/drawing/2014/main" val="20003"/>
                    </a:ext>
                  </a:extLst>
                </a:gridCol>
                <a:gridCol w="1105472">
                  <a:extLst>
                    <a:ext uri="{9D8B030D-6E8A-4147-A177-3AD203B41FA5}">
                      <a16:colId xmlns:a16="http://schemas.microsoft.com/office/drawing/2014/main" val="20004"/>
                    </a:ext>
                  </a:extLst>
                </a:gridCol>
              </a:tblGrid>
              <a:tr h="853428">
                <a:tc>
                  <a:txBody>
                    <a:bodyPr/>
                    <a:lstStyle/>
                    <a:p>
                      <a:pPr algn="ctr">
                        <a:lnSpc>
                          <a:spcPct val="115000"/>
                        </a:lnSpc>
                        <a:spcAft>
                          <a:spcPts val="0"/>
                        </a:spcAft>
                      </a:pPr>
                      <a:r>
                        <a:rPr lang="tr-TR" sz="2000" dirty="0">
                          <a:effectLst/>
                        </a:rPr>
                        <a:t>10</a:t>
                      </a:r>
                      <a:endParaRPr lang="tr-TR" sz="2000" i="0" dirty="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100">
                          <a:effectLst/>
                        </a:rPr>
                        <a:t>Danışman Öğretmen Sistemi</a:t>
                      </a:r>
                      <a:endParaRPr lang="tr-TR" sz="1100" i="0">
                        <a:effectLst/>
                        <a:latin typeface="Calibri"/>
                        <a:ea typeface="Times New Roman"/>
                        <a:cs typeface="Times New Roman"/>
                      </a:endParaRPr>
                    </a:p>
                  </a:txBody>
                  <a:tcPr marL="68580" marR="68580" marT="0" marB="0"/>
                </a:tc>
                <a:tc>
                  <a:txBody>
                    <a:bodyPr/>
                    <a:lstStyle/>
                    <a:p>
                      <a:pPr algn="just"/>
                      <a:r>
                        <a:rPr lang="tr-TR" sz="1000">
                          <a:effectLst/>
                        </a:rPr>
                        <a:t>Tüm okul kurum müdürlüklerince Rehberlik servisleriyle işbirliği halinde  planlanacaktır.</a:t>
                      </a:r>
                      <a:endParaRPr lang="tr-TR" sz="1100">
                        <a:effectLst/>
                      </a:endParaRPr>
                    </a:p>
                    <a:p>
                      <a:pPr algn="just"/>
                      <a:r>
                        <a:rPr lang="tr-TR" sz="1000">
                          <a:effectLst/>
                        </a:rPr>
                        <a:t> </a:t>
                      </a:r>
                      <a:endParaRPr lang="tr-TR" sz="1100" i="1">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100">
                          <a:effectLst/>
                        </a:rPr>
                        <a:t>Ortaokul ve Ortaöğretim  Müdürlükleri</a:t>
                      </a:r>
                      <a:endParaRPr lang="tr-TR" sz="1100" i="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100" dirty="0">
                          <a:effectLst/>
                        </a:rPr>
                        <a:t>16.12.2024</a:t>
                      </a:r>
                    </a:p>
                    <a:p>
                      <a:pPr>
                        <a:lnSpc>
                          <a:spcPct val="115000"/>
                        </a:lnSpc>
                        <a:spcAft>
                          <a:spcPts val="0"/>
                        </a:spcAft>
                        <a:tabLst>
                          <a:tab pos="1181100" algn="l"/>
                        </a:tabLst>
                      </a:pPr>
                      <a:r>
                        <a:rPr lang="tr-TR" sz="1100" dirty="0">
                          <a:effectLst/>
                        </a:rPr>
                        <a:t>15.06.2025</a:t>
                      </a:r>
                      <a:endParaRPr lang="tr-TR" sz="1100" i="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2346927">
                <a:tc>
                  <a:txBody>
                    <a:bodyPr/>
                    <a:lstStyle/>
                    <a:p>
                      <a:pPr algn="ctr">
                        <a:lnSpc>
                          <a:spcPct val="115000"/>
                        </a:lnSpc>
                        <a:spcAft>
                          <a:spcPts val="0"/>
                        </a:spcAft>
                      </a:pPr>
                      <a:r>
                        <a:rPr lang="tr-TR" sz="2000" dirty="0">
                          <a:effectLst/>
                        </a:rPr>
                        <a:t>11</a:t>
                      </a:r>
                      <a:endParaRPr lang="tr-TR" sz="2000" i="0" dirty="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000">
                          <a:effectLst/>
                        </a:rPr>
                        <a:t>Kazanım Ölçme Değerlendirme Süreçleri (8 ve 12.sınıflar)</a:t>
                      </a:r>
                      <a:endParaRPr lang="tr-TR" sz="1100" i="0">
                        <a:effectLst/>
                        <a:latin typeface="Calibri"/>
                        <a:ea typeface="Times New Roman"/>
                        <a:cs typeface="Times New Roman"/>
                      </a:endParaRPr>
                    </a:p>
                  </a:txBody>
                  <a:tcPr marL="68580" marR="68580" marT="0" marB="0"/>
                </a:tc>
                <a:tc>
                  <a:txBody>
                    <a:bodyPr/>
                    <a:lstStyle/>
                    <a:p>
                      <a:r>
                        <a:rPr lang="tr-TR" sz="1000" dirty="0">
                          <a:effectLst/>
                        </a:rPr>
                        <a:t>Türkiye Yüzyılı Maarif Modeli Ölçme değerlendirme planlamaları göz önünde bulundurularak okul zümrelerince planlanıp yapılacak olan çalışmalardır.  Sınıf içi ölçme uygulamaları şeklinde yapılabilir. Ancak herhangi bir sıralama yapılmamalıdır. (Çalışmalarda EBA </a:t>
                      </a:r>
                      <a:r>
                        <a:rPr lang="tr-TR" sz="1000" dirty="0" err="1">
                          <a:effectLst/>
                        </a:rPr>
                        <a:t>vb</a:t>
                      </a:r>
                      <a:r>
                        <a:rPr lang="tr-TR" sz="1000" dirty="0">
                          <a:effectLst/>
                        </a:rPr>
                        <a:t> gibi </a:t>
                      </a:r>
                      <a:r>
                        <a:rPr lang="tr-TR" sz="1000" dirty="0" err="1">
                          <a:effectLst/>
                        </a:rPr>
                        <a:t>portallar</a:t>
                      </a:r>
                      <a:r>
                        <a:rPr lang="tr-TR" sz="1000" dirty="0">
                          <a:effectLst/>
                        </a:rPr>
                        <a:t> veya diğer kazanım ölçme araçları kullanılabilecektir.) Süreç odaklı öğrenme temel alınacaktır.</a:t>
                      </a:r>
                      <a:endParaRPr lang="tr-TR" sz="1100" i="1" dirty="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000">
                          <a:effectLst/>
                        </a:rPr>
                        <a:t>Ortaokul ve Ortaöğretim  Müdürlükleri</a:t>
                      </a:r>
                      <a:endParaRPr lang="tr-TR" sz="1100" i="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000" dirty="0">
                          <a:effectLst/>
                        </a:rPr>
                        <a:t>16 .12.2024</a:t>
                      </a:r>
                      <a:endParaRPr lang="tr-TR" sz="1100" dirty="0">
                        <a:effectLst/>
                      </a:endParaRPr>
                    </a:p>
                    <a:p>
                      <a:pPr>
                        <a:lnSpc>
                          <a:spcPct val="115000"/>
                        </a:lnSpc>
                        <a:spcAft>
                          <a:spcPts val="0"/>
                        </a:spcAft>
                        <a:tabLst>
                          <a:tab pos="1181100" algn="l"/>
                        </a:tabLst>
                      </a:pPr>
                      <a:r>
                        <a:rPr lang="tr-TR" sz="1000" dirty="0">
                          <a:effectLst/>
                        </a:rPr>
                        <a:t>15.06.2025</a:t>
                      </a:r>
                      <a:endParaRPr lang="tr-TR" sz="1100" i="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1349483">
                <a:tc>
                  <a:txBody>
                    <a:bodyPr/>
                    <a:lstStyle/>
                    <a:p>
                      <a:pPr algn="ctr">
                        <a:lnSpc>
                          <a:spcPct val="115000"/>
                        </a:lnSpc>
                        <a:spcAft>
                          <a:spcPts val="0"/>
                        </a:spcAft>
                      </a:pPr>
                      <a:r>
                        <a:rPr lang="tr-TR" sz="2000">
                          <a:effectLst/>
                        </a:rPr>
                        <a:t>12</a:t>
                      </a:r>
                      <a:endParaRPr lang="tr-TR" sz="2000" i="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100">
                          <a:effectLst/>
                        </a:rPr>
                        <a:t>Öğrencilerin İlgi ve Yeteneklerinin Keşfedilmesi ve Yöneltme İşlemleri</a:t>
                      </a:r>
                      <a:endParaRPr lang="tr-TR" sz="1100" i="0">
                        <a:effectLst/>
                        <a:latin typeface="Calibri"/>
                        <a:ea typeface="Times New Roman"/>
                        <a:cs typeface="Times New Roman"/>
                      </a:endParaRPr>
                    </a:p>
                  </a:txBody>
                  <a:tcPr marL="68580" marR="68580" marT="0" marB="0"/>
                </a:tc>
                <a:tc>
                  <a:txBody>
                    <a:bodyPr/>
                    <a:lstStyle/>
                    <a:p>
                      <a:pPr algn="just"/>
                      <a:r>
                        <a:rPr lang="tr-TR" sz="1000" dirty="0">
                          <a:effectLst/>
                        </a:rPr>
                        <a:t>Rehberlik servislerince aileler ile işbirliği yapılarak spor, güzel sanatlar ve müzik gibi alanlarda başarı gösteren öğrencilerin ilgili oldukları alanlara doğru bir şekilde yöneltmelerini sağlamak</a:t>
                      </a:r>
                      <a:r>
                        <a:rPr lang="tr-TR" sz="1100" dirty="0">
                          <a:effectLst/>
                        </a:rPr>
                        <a:t>.</a:t>
                      </a:r>
                      <a:endParaRPr lang="tr-TR" sz="1100" i="1" dirty="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100" dirty="0">
                          <a:effectLst/>
                        </a:rPr>
                        <a:t>Ortaokul ve Ortaöğretim  Müdürlükleri</a:t>
                      </a:r>
                    </a:p>
                    <a:p>
                      <a:pPr>
                        <a:lnSpc>
                          <a:spcPct val="115000"/>
                        </a:lnSpc>
                        <a:spcAft>
                          <a:spcPts val="0"/>
                        </a:spcAft>
                        <a:tabLst>
                          <a:tab pos="1181100" algn="l"/>
                        </a:tabLst>
                      </a:pPr>
                      <a:r>
                        <a:rPr lang="tr-TR" sz="1100" dirty="0">
                          <a:effectLst/>
                        </a:rPr>
                        <a:t>Rehberlik Araştırma Merkezi</a:t>
                      </a:r>
                      <a:endParaRPr lang="tr-TR" sz="1100" i="0" dirty="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100" dirty="0">
                          <a:effectLst/>
                        </a:rPr>
                        <a:t>16.12.2024</a:t>
                      </a:r>
                    </a:p>
                    <a:p>
                      <a:pPr>
                        <a:lnSpc>
                          <a:spcPct val="115000"/>
                        </a:lnSpc>
                        <a:spcAft>
                          <a:spcPts val="0"/>
                        </a:spcAft>
                        <a:tabLst>
                          <a:tab pos="1181100" algn="l"/>
                        </a:tabLst>
                      </a:pPr>
                      <a:r>
                        <a:rPr lang="tr-TR" sz="1100" dirty="0">
                          <a:effectLst/>
                        </a:rPr>
                        <a:t>15.06.2025</a:t>
                      </a:r>
                      <a:endParaRPr lang="tr-TR" sz="1100" i="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r h="1066786">
                <a:tc>
                  <a:txBody>
                    <a:bodyPr/>
                    <a:lstStyle/>
                    <a:p>
                      <a:pPr algn="ctr">
                        <a:lnSpc>
                          <a:spcPct val="115000"/>
                        </a:lnSpc>
                        <a:spcAft>
                          <a:spcPts val="0"/>
                        </a:spcAft>
                      </a:pPr>
                      <a:r>
                        <a:rPr lang="tr-TR" sz="2000" dirty="0">
                          <a:effectLst/>
                        </a:rPr>
                        <a:t>13</a:t>
                      </a:r>
                      <a:endParaRPr lang="tr-TR" sz="2000" i="0" dirty="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000" dirty="0">
                          <a:effectLst/>
                        </a:rPr>
                        <a:t>ÖZGÜN ÇALIŞMALAR </a:t>
                      </a:r>
                    </a:p>
                    <a:p>
                      <a:pPr>
                        <a:lnSpc>
                          <a:spcPct val="115000"/>
                        </a:lnSpc>
                        <a:spcAft>
                          <a:spcPts val="0"/>
                        </a:spcAft>
                        <a:tabLst>
                          <a:tab pos="1181100" algn="l"/>
                        </a:tabLst>
                      </a:pPr>
                      <a:r>
                        <a:rPr lang="tr-TR" sz="1100" dirty="0">
                          <a:effectLst/>
                        </a:rPr>
                        <a:t>(İyi Uygulama Örnekleri)</a:t>
                      </a:r>
                      <a:endParaRPr lang="tr-TR" sz="1100" i="0" dirty="0">
                        <a:effectLst/>
                        <a:latin typeface="Calibri"/>
                        <a:ea typeface="Times New Roman"/>
                        <a:cs typeface="Times New Roman"/>
                      </a:endParaRPr>
                    </a:p>
                  </a:txBody>
                  <a:tcPr marL="68580" marR="68580" marT="0" marB="0"/>
                </a:tc>
                <a:tc>
                  <a:txBody>
                    <a:bodyPr/>
                    <a:lstStyle/>
                    <a:p>
                      <a:pPr algn="just"/>
                      <a:r>
                        <a:rPr lang="tr-TR" sz="1000">
                          <a:effectLst/>
                        </a:rPr>
                        <a:t>Okul Rehberlik servisleri tarafından sosyal kültürel ve akademik başarıya etki eden özgün çalışmalar, iyi uygulama örneklerinin ilçe geneline yaygınlaştırılması</a:t>
                      </a:r>
                      <a:endParaRPr lang="tr-TR" sz="1100" i="1">
                        <a:effectLst/>
                        <a:latin typeface="Calibri"/>
                        <a:ea typeface="Times New Roman"/>
                        <a:cs typeface="Times New Roman"/>
                      </a:endParaRPr>
                    </a:p>
                  </a:txBody>
                  <a:tcPr marL="68580" marR="68580" marT="0" marB="0"/>
                </a:tc>
                <a:tc>
                  <a:txBody>
                    <a:bodyPr/>
                    <a:lstStyle/>
                    <a:p>
                      <a:pPr>
                        <a:lnSpc>
                          <a:spcPct val="115000"/>
                        </a:lnSpc>
                        <a:spcAft>
                          <a:spcPts val="0"/>
                        </a:spcAft>
                      </a:pPr>
                      <a:r>
                        <a:rPr lang="tr-TR" sz="1100">
                          <a:effectLst/>
                        </a:rPr>
                        <a:t>Tüm Okul  Müdürlükleri</a:t>
                      </a:r>
                      <a:endParaRPr lang="tr-TR" sz="1100" i="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100" dirty="0">
                          <a:effectLst/>
                        </a:rPr>
                        <a:t>18 .11.2024</a:t>
                      </a:r>
                    </a:p>
                    <a:p>
                      <a:pPr>
                        <a:lnSpc>
                          <a:spcPct val="115000"/>
                        </a:lnSpc>
                        <a:spcAft>
                          <a:spcPts val="0"/>
                        </a:spcAft>
                        <a:tabLst>
                          <a:tab pos="1181100" algn="l"/>
                        </a:tabLst>
                      </a:pPr>
                      <a:r>
                        <a:rPr lang="tr-TR" sz="1100" dirty="0">
                          <a:effectLst/>
                        </a:rPr>
                        <a:t>15.06.2025</a:t>
                      </a:r>
                      <a:endParaRPr lang="tr-TR" sz="1100" i="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30712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Dikdörtgen 1"/>
          <p:cNvSpPr/>
          <p:nvPr/>
        </p:nvSpPr>
        <p:spPr>
          <a:xfrm>
            <a:off x="1237718" y="260648"/>
            <a:ext cx="7776864" cy="369332"/>
          </a:xfrm>
          <a:prstGeom prst="rect">
            <a:avLst/>
          </a:prstGeom>
        </p:spPr>
        <p:txBody>
          <a:bodyPr wrap="square">
            <a:spAutoFit/>
          </a:bodyPr>
          <a:lstStyle/>
          <a:p>
            <a:pPr algn="ctr"/>
            <a:r>
              <a:rPr lang="tr-TR" b="1" dirty="0"/>
              <a:t>BAKANLIĞIMIZCA PLANLANAN ÇALIŞMA ve  PROJELERİN TAKİBİ</a:t>
            </a:r>
            <a:endParaRPr lang="tr-TR" dirty="0"/>
          </a:p>
        </p:txBody>
      </p:sp>
      <p:graphicFrame>
        <p:nvGraphicFramePr>
          <p:cNvPr id="3" name="Tablo 2"/>
          <p:cNvGraphicFramePr>
            <a:graphicFrameLocks noGrp="1"/>
          </p:cNvGraphicFramePr>
          <p:nvPr>
            <p:extLst>
              <p:ext uri="{D42A27DB-BD31-4B8C-83A1-F6EECF244321}">
                <p14:modId xmlns:p14="http://schemas.microsoft.com/office/powerpoint/2010/main" val="2020308945"/>
              </p:ext>
            </p:extLst>
          </p:nvPr>
        </p:nvGraphicFramePr>
        <p:xfrm>
          <a:off x="1503837" y="908720"/>
          <a:ext cx="7244626" cy="5550307"/>
        </p:xfrm>
        <a:graphic>
          <a:graphicData uri="http://schemas.openxmlformats.org/drawingml/2006/table">
            <a:tbl>
              <a:tblPr firstRow="1" firstCol="1" bandRow="1">
                <a:tableStyleId>{5C22544A-7EE6-4342-B048-85BDC9FD1C3A}</a:tableStyleId>
              </a:tblPr>
              <a:tblGrid>
                <a:gridCol w="616163">
                  <a:extLst>
                    <a:ext uri="{9D8B030D-6E8A-4147-A177-3AD203B41FA5}">
                      <a16:colId xmlns:a16="http://schemas.microsoft.com/office/drawing/2014/main" val="20000"/>
                    </a:ext>
                  </a:extLst>
                </a:gridCol>
                <a:gridCol w="1699161">
                  <a:extLst>
                    <a:ext uri="{9D8B030D-6E8A-4147-A177-3AD203B41FA5}">
                      <a16:colId xmlns:a16="http://schemas.microsoft.com/office/drawing/2014/main" val="20001"/>
                    </a:ext>
                  </a:extLst>
                </a:gridCol>
                <a:gridCol w="2363591">
                  <a:extLst>
                    <a:ext uri="{9D8B030D-6E8A-4147-A177-3AD203B41FA5}">
                      <a16:colId xmlns:a16="http://schemas.microsoft.com/office/drawing/2014/main" val="20002"/>
                    </a:ext>
                  </a:extLst>
                </a:gridCol>
                <a:gridCol w="1496288">
                  <a:extLst>
                    <a:ext uri="{9D8B030D-6E8A-4147-A177-3AD203B41FA5}">
                      <a16:colId xmlns:a16="http://schemas.microsoft.com/office/drawing/2014/main" val="20003"/>
                    </a:ext>
                  </a:extLst>
                </a:gridCol>
                <a:gridCol w="1069423">
                  <a:extLst>
                    <a:ext uri="{9D8B030D-6E8A-4147-A177-3AD203B41FA5}">
                      <a16:colId xmlns:a16="http://schemas.microsoft.com/office/drawing/2014/main" val="20004"/>
                    </a:ext>
                  </a:extLst>
                </a:gridCol>
              </a:tblGrid>
              <a:tr h="2063257">
                <a:tc>
                  <a:txBody>
                    <a:bodyPr/>
                    <a:lstStyle/>
                    <a:p>
                      <a:pPr algn="ctr">
                        <a:lnSpc>
                          <a:spcPct val="115000"/>
                        </a:lnSpc>
                        <a:spcAft>
                          <a:spcPts val="0"/>
                        </a:spcAft>
                      </a:pPr>
                      <a:r>
                        <a:rPr lang="tr-TR" sz="1400" dirty="0">
                          <a:effectLst/>
                        </a:rPr>
                        <a:t>1</a:t>
                      </a:r>
                      <a:endParaRPr lang="tr-TR" sz="1400" dirty="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400" dirty="0">
                          <a:effectLst/>
                        </a:rPr>
                        <a:t>İYEP (İlkokullarda Yetiştirme Programı)</a:t>
                      </a:r>
                    </a:p>
                    <a:p>
                      <a:pPr>
                        <a:lnSpc>
                          <a:spcPct val="115000"/>
                        </a:lnSpc>
                        <a:spcAft>
                          <a:spcPts val="0"/>
                        </a:spcAft>
                        <a:tabLst>
                          <a:tab pos="1181100" algn="l"/>
                        </a:tabLst>
                      </a:pPr>
                      <a:r>
                        <a:rPr lang="tr-TR" sz="1400" dirty="0">
                          <a:effectLst/>
                        </a:rPr>
                        <a:t> </a:t>
                      </a:r>
                      <a:endParaRPr lang="tr-TR" sz="1400" dirty="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400" dirty="0">
                          <a:effectLst/>
                        </a:rPr>
                        <a:t>3. sınıf öğrencilerine yönelik Türkçe ve Matematik derslerinde başarısının artırılması sağlanacak. Özellikle Mevsimlik tarım işçileri ailelerin çocukları ile dezavantajlı öğrencilerin yararlandırılması sağlanacaktır.</a:t>
                      </a:r>
                    </a:p>
                    <a:p>
                      <a:pPr>
                        <a:lnSpc>
                          <a:spcPct val="115000"/>
                        </a:lnSpc>
                        <a:spcAft>
                          <a:spcPts val="0"/>
                        </a:spcAft>
                        <a:tabLst>
                          <a:tab pos="1181100" algn="l"/>
                        </a:tabLst>
                      </a:pPr>
                      <a:r>
                        <a:rPr lang="tr-TR" sz="1400" dirty="0">
                          <a:effectLst/>
                        </a:rPr>
                        <a:t> </a:t>
                      </a:r>
                    </a:p>
                    <a:p>
                      <a:pPr>
                        <a:lnSpc>
                          <a:spcPct val="115000"/>
                        </a:lnSpc>
                        <a:spcAft>
                          <a:spcPts val="0"/>
                        </a:spcAft>
                        <a:tabLst>
                          <a:tab pos="1181100" algn="l"/>
                        </a:tabLst>
                      </a:pPr>
                      <a:r>
                        <a:rPr lang="tr-TR" sz="1400" dirty="0">
                          <a:effectLst/>
                        </a:rPr>
                        <a:t> </a:t>
                      </a:r>
                      <a:endParaRPr lang="tr-TR" sz="1400" dirty="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400" dirty="0">
                          <a:effectLst/>
                        </a:rPr>
                        <a:t>İlkokul Müdürlükleri</a:t>
                      </a:r>
                      <a:endParaRPr lang="tr-TR" sz="1400" dirty="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400" dirty="0">
                          <a:effectLst/>
                        </a:rPr>
                        <a:t>16.12.2024</a:t>
                      </a:r>
                    </a:p>
                    <a:p>
                      <a:pPr>
                        <a:lnSpc>
                          <a:spcPct val="115000"/>
                        </a:lnSpc>
                        <a:spcAft>
                          <a:spcPts val="0"/>
                        </a:spcAft>
                        <a:tabLst>
                          <a:tab pos="1181100" algn="l"/>
                        </a:tabLst>
                      </a:pPr>
                      <a:r>
                        <a:rPr lang="tr-TR" sz="1400" dirty="0">
                          <a:effectLst/>
                        </a:rPr>
                        <a:t>15 .06.2025</a:t>
                      </a:r>
                      <a:endParaRPr lang="tr-TR" sz="14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1164615">
                <a:tc>
                  <a:txBody>
                    <a:bodyPr/>
                    <a:lstStyle/>
                    <a:p>
                      <a:pPr algn="ctr">
                        <a:lnSpc>
                          <a:spcPct val="115000"/>
                        </a:lnSpc>
                        <a:spcAft>
                          <a:spcPts val="0"/>
                        </a:spcAft>
                      </a:pPr>
                      <a:r>
                        <a:rPr lang="tr-TR" sz="1400">
                          <a:effectLst/>
                        </a:rPr>
                        <a:t>2</a:t>
                      </a:r>
                      <a:endParaRPr lang="tr-TR" sz="140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400" dirty="0">
                          <a:effectLst/>
                        </a:rPr>
                        <a:t>Yüz yüze Yüz Çocuk Oyunu</a:t>
                      </a:r>
                      <a:endParaRPr lang="tr-TR" sz="1400" dirty="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400">
                          <a:effectLst/>
                        </a:rPr>
                        <a:t>Proje kapsamında yapılacak çalışmalar. Okul bahçelerinin oyun alanları yönünden zenginleştirilmesi.</a:t>
                      </a:r>
                    </a:p>
                    <a:p>
                      <a:pPr>
                        <a:lnSpc>
                          <a:spcPct val="115000"/>
                        </a:lnSpc>
                        <a:spcAft>
                          <a:spcPts val="0"/>
                        </a:spcAft>
                        <a:tabLst>
                          <a:tab pos="1181100" algn="l"/>
                        </a:tabLst>
                      </a:pPr>
                      <a:r>
                        <a:rPr lang="tr-TR" sz="1400">
                          <a:effectLst/>
                        </a:rPr>
                        <a:t> </a:t>
                      </a:r>
                    </a:p>
                    <a:p>
                      <a:pPr>
                        <a:lnSpc>
                          <a:spcPct val="115000"/>
                        </a:lnSpc>
                        <a:spcAft>
                          <a:spcPts val="0"/>
                        </a:spcAft>
                        <a:tabLst>
                          <a:tab pos="1181100" algn="l"/>
                        </a:tabLst>
                      </a:pPr>
                      <a:r>
                        <a:rPr lang="tr-TR" sz="1400">
                          <a:effectLst/>
                        </a:rPr>
                        <a:t> </a:t>
                      </a:r>
                      <a:endParaRPr lang="tr-TR" sz="140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400" dirty="0">
                          <a:effectLst/>
                        </a:rPr>
                        <a:t>İlkokul ve Ortaokul Müdürlükleri</a:t>
                      </a:r>
                      <a:endParaRPr lang="tr-TR" sz="1400" dirty="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400" dirty="0">
                          <a:effectLst/>
                        </a:rPr>
                        <a:t>16.12. 2024</a:t>
                      </a:r>
                    </a:p>
                    <a:p>
                      <a:pPr>
                        <a:lnSpc>
                          <a:spcPct val="115000"/>
                        </a:lnSpc>
                        <a:spcAft>
                          <a:spcPts val="0"/>
                        </a:spcAft>
                        <a:tabLst>
                          <a:tab pos="1181100" algn="l"/>
                        </a:tabLst>
                      </a:pPr>
                      <a:r>
                        <a:rPr lang="tr-TR" sz="1400" dirty="0">
                          <a:effectLst/>
                        </a:rPr>
                        <a:t>15.06.2025</a:t>
                      </a:r>
                      <a:endParaRPr lang="tr-TR" sz="14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1164615">
                <a:tc>
                  <a:txBody>
                    <a:bodyPr/>
                    <a:lstStyle/>
                    <a:p>
                      <a:pPr algn="ctr">
                        <a:lnSpc>
                          <a:spcPct val="115000"/>
                        </a:lnSpc>
                        <a:spcAft>
                          <a:spcPts val="0"/>
                        </a:spcAft>
                      </a:pPr>
                      <a:r>
                        <a:rPr lang="tr-TR" sz="1400" dirty="0">
                          <a:effectLst/>
                        </a:rPr>
                        <a:t>3</a:t>
                      </a:r>
                      <a:endParaRPr lang="tr-TR" sz="1400" dirty="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400">
                          <a:effectLst/>
                        </a:rPr>
                        <a:t>Dilimizin Zenginlikleri Projesi</a:t>
                      </a:r>
                      <a:endParaRPr lang="tr-TR" sz="140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400" dirty="0">
                          <a:effectLst/>
                        </a:rPr>
                        <a:t>Proje kapsamında yapılacak çalışmalar</a:t>
                      </a:r>
                    </a:p>
                    <a:p>
                      <a:pPr>
                        <a:lnSpc>
                          <a:spcPct val="115000"/>
                        </a:lnSpc>
                        <a:spcAft>
                          <a:spcPts val="0"/>
                        </a:spcAft>
                        <a:tabLst>
                          <a:tab pos="1181100" algn="l"/>
                        </a:tabLst>
                      </a:pPr>
                      <a:r>
                        <a:rPr lang="tr-TR" sz="1400" dirty="0">
                          <a:effectLst/>
                        </a:rPr>
                        <a:t> </a:t>
                      </a:r>
                    </a:p>
                    <a:p>
                      <a:pPr>
                        <a:lnSpc>
                          <a:spcPct val="115000"/>
                        </a:lnSpc>
                        <a:spcAft>
                          <a:spcPts val="0"/>
                        </a:spcAft>
                        <a:tabLst>
                          <a:tab pos="1181100" algn="l"/>
                        </a:tabLst>
                      </a:pPr>
                      <a:r>
                        <a:rPr lang="tr-TR" sz="1400" dirty="0">
                          <a:effectLst/>
                        </a:rPr>
                        <a:t> </a:t>
                      </a:r>
                      <a:endParaRPr lang="tr-TR" sz="1400" dirty="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400" dirty="0">
                          <a:effectLst/>
                        </a:rPr>
                        <a:t>Tüm Okul Müdürlükleri</a:t>
                      </a:r>
                      <a:endParaRPr lang="tr-TR" sz="1400" dirty="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400" dirty="0">
                          <a:effectLst/>
                        </a:rPr>
                        <a:t>16.12.2024</a:t>
                      </a:r>
                    </a:p>
                    <a:p>
                      <a:pPr>
                        <a:lnSpc>
                          <a:spcPct val="115000"/>
                        </a:lnSpc>
                        <a:spcAft>
                          <a:spcPts val="0"/>
                        </a:spcAft>
                        <a:tabLst>
                          <a:tab pos="1181100" algn="l"/>
                        </a:tabLst>
                      </a:pPr>
                      <a:r>
                        <a:rPr lang="tr-TR" sz="1400" dirty="0">
                          <a:effectLst/>
                        </a:rPr>
                        <a:t>15.06.2025</a:t>
                      </a:r>
                      <a:endParaRPr lang="tr-TR" sz="14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66931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Dikdörtgen 3"/>
          <p:cNvSpPr/>
          <p:nvPr/>
        </p:nvSpPr>
        <p:spPr>
          <a:xfrm>
            <a:off x="1367644" y="1844824"/>
            <a:ext cx="7452828" cy="4022961"/>
          </a:xfrm>
          <a:prstGeom prst="rect">
            <a:avLst/>
          </a:prstGeom>
          <a:gradFill>
            <a:gsLst>
              <a:gs pos="63000">
                <a:schemeClr val="accent1">
                  <a:tint val="92000"/>
                  <a:satMod val="170000"/>
                </a:schemeClr>
              </a:gs>
              <a:gs pos="37000">
                <a:schemeClr val="accent1">
                  <a:tint val="92000"/>
                  <a:shade val="99000"/>
                  <a:satMod val="170000"/>
                </a:schemeClr>
              </a:gs>
              <a:gs pos="62000">
                <a:schemeClr val="accent1">
                  <a:tint val="96000"/>
                  <a:shade val="80000"/>
                  <a:satMod val="170000"/>
                </a:schemeClr>
              </a:gs>
              <a:gs pos="97000">
                <a:schemeClr val="accent1">
                  <a:tint val="98000"/>
                  <a:shade val="63000"/>
                  <a:satMod val="170000"/>
                </a:schemeClr>
              </a:gs>
              <a:gs pos="100000">
                <a:schemeClr val="accent1">
                  <a:shade val="62000"/>
                  <a:satMod val="170000"/>
                </a:schemeClr>
              </a:gs>
            </a:gsLst>
          </a:gradFill>
        </p:spPr>
        <p:style>
          <a:lnRef idx="1">
            <a:schemeClr val="accent1"/>
          </a:lnRef>
          <a:fillRef idx="3">
            <a:schemeClr val="accent1"/>
          </a:fillRef>
          <a:effectRef idx="2">
            <a:schemeClr val="accent1"/>
          </a:effectRef>
          <a:fontRef idx="minor">
            <a:schemeClr val="lt1"/>
          </a:fontRef>
        </p:style>
        <p:txBody>
          <a:bodyPr wrap="square">
            <a:spAutoFit/>
          </a:bodyPr>
          <a:lstStyle/>
          <a:p>
            <a:pPr algn="just">
              <a:lnSpc>
                <a:spcPct val="115000"/>
              </a:lnSpc>
              <a:spcAft>
                <a:spcPts val="1000"/>
              </a:spcAft>
              <a:tabLst>
                <a:tab pos="417830" algn="l"/>
                <a:tab pos="864235" algn="l"/>
              </a:tabLst>
            </a:pPr>
            <a:r>
              <a:rPr lang="tr-TR" b="1" dirty="0">
                <a:latin typeface="Times New Roman" panose="02020603050405020304" pitchFamily="18" charset="0"/>
                <a:ea typeface="Times New Roman" panose="02020603050405020304" pitchFamily="18" charset="0"/>
                <a:cs typeface="Times New Roman" panose="02020603050405020304" pitchFamily="18" charset="0"/>
              </a:rPr>
              <a:t>Mardin İl Milli Eğitim Müdürlüğü olarak geleceğimizin teminatı gençlerimizin akademik başarılarını artırmaya çalışırken, </a:t>
            </a:r>
          </a:p>
          <a:p>
            <a:pPr algn="just">
              <a:lnSpc>
                <a:spcPct val="115000"/>
              </a:lnSpc>
              <a:spcAft>
                <a:spcPts val="1000"/>
              </a:spcAft>
              <a:tabLst>
                <a:tab pos="417830" algn="l"/>
                <a:tab pos="864235" algn="l"/>
              </a:tabLst>
            </a:pPr>
            <a:r>
              <a:rPr lang="tr-TR"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Türkiye Yüzyılı Maarif Modeli kapsamında hazırlanan yeni müfredat doğrultusunda insanı önceleyen bir maarif anlayışı ile hareket etmek önceliğimizdir. Eylem planında bütüncül bir eğitim modeli benimsenmiştir. Bu model, insanı zihinsel, sosyal, duygusal, </a:t>
            </a:r>
            <a:r>
              <a:rPr lang="tr-TR"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duyuşsal</a:t>
            </a:r>
            <a:r>
              <a:rPr lang="tr-TR"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fiziksel ve ahlaki açıdan bir bütün olarak gören ve insanın doğuştan gelen özelliklerini koruma ve geliştirmeyi, şahsiyet bütünlüğünü oluşturmayı ve karakter gelişimini sağlamayı merkeze alır. Mardin İl Milli Eğitim Müdürlüğü olarak “Mardin İlkokul-Ortaokul ve </a:t>
            </a:r>
            <a:r>
              <a:rPr lang="tr-T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Ortaöğretim </a:t>
            </a:r>
            <a:r>
              <a:rPr lang="tr-TR"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Kurumlarında Eğitim Öğretimde Başarıyı Artırma İl-İlçe Eylem Planı” bu doğrultuda hazırlanmıştır.</a:t>
            </a:r>
            <a:endParaRPr lang="tr-TR" sz="16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1"/>
          <p:cNvSpPr>
            <a:spLocks noChangeArrowheads="1"/>
          </p:cNvSpPr>
          <p:nvPr/>
        </p:nvSpPr>
        <p:spPr bwMode="auto">
          <a:xfrm>
            <a:off x="1493658" y="332656"/>
            <a:ext cx="7200800" cy="1107996"/>
          </a:xfrm>
          <a:prstGeom prst="rect">
            <a:avLst/>
          </a:prstGeo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tr-TR" altLang="tr-TR" sz="1600" b="1" i="0" u="none" strike="noStrike" cap="none" normalizeH="0" baseline="0" dirty="0">
              <a:ln>
                <a:noFill/>
              </a:ln>
              <a:solidFill>
                <a:srgbClr val="FFFFFF"/>
              </a:solidFill>
              <a:effectLst/>
              <a:latin typeface="Arial" panose="020B060402020202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dirty="0">
                <a:ln>
                  <a:noFill/>
                </a:ln>
                <a:solidFill>
                  <a:srgbClr val="FFFFFF"/>
                </a:solidFill>
                <a:effectLst/>
                <a:latin typeface="Arial" panose="020B0604020202020204" pitchFamily="34" charset="0"/>
                <a:cs typeface="Calibri" panose="020F0502020204030204" pitchFamily="34" charset="0"/>
              </a:rPr>
              <a:t>MARDİN İLKOKUL, ORTAOKUL VE ORTAÖĞRETİM KURUMLARINDA EĞİTİM ÖĞRETİMDE BAŞARIYI ARTIRMA İL EYLEM PLANI</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08729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730469945"/>
              </p:ext>
            </p:extLst>
          </p:nvPr>
        </p:nvGraphicFramePr>
        <p:xfrm>
          <a:off x="1403648" y="1052736"/>
          <a:ext cx="7416822" cy="4482498"/>
        </p:xfrm>
        <a:graphic>
          <a:graphicData uri="http://schemas.openxmlformats.org/drawingml/2006/table">
            <a:tbl>
              <a:tblPr firstRow="1" firstCol="1" bandRow="1">
                <a:tableStyleId>{5C22544A-7EE6-4342-B048-85BDC9FD1C3A}</a:tableStyleId>
              </a:tblPr>
              <a:tblGrid>
                <a:gridCol w="630808">
                  <a:extLst>
                    <a:ext uri="{9D8B030D-6E8A-4147-A177-3AD203B41FA5}">
                      <a16:colId xmlns:a16="http://schemas.microsoft.com/office/drawing/2014/main" val="20000"/>
                    </a:ext>
                  </a:extLst>
                </a:gridCol>
                <a:gridCol w="1739548">
                  <a:extLst>
                    <a:ext uri="{9D8B030D-6E8A-4147-A177-3AD203B41FA5}">
                      <a16:colId xmlns:a16="http://schemas.microsoft.com/office/drawing/2014/main" val="20001"/>
                    </a:ext>
                  </a:extLst>
                </a:gridCol>
                <a:gridCol w="2419772">
                  <a:extLst>
                    <a:ext uri="{9D8B030D-6E8A-4147-A177-3AD203B41FA5}">
                      <a16:colId xmlns:a16="http://schemas.microsoft.com/office/drawing/2014/main" val="20002"/>
                    </a:ext>
                  </a:extLst>
                </a:gridCol>
                <a:gridCol w="1531852">
                  <a:extLst>
                    <a:ext uri="{9D8B030D-6E8A-4147-A177-3AD203B41FA5}">
                      <a16:colId xmlns:a16="http://schemas.microsoft.com/office/drawing/2014/main" val="20003"/>
                    </a:ext>
                  </a:extLst>
                </a:gridCol>
                <a:gridCol w="1094842">
                  <a:extLst>
                    <a:ext uri="{9D8B030D-6E8A-4147-A177-3AD203B41FA5}">
                      <a16:colId xmlns:a16="http://schemas.microsoft.com/office/drawing/2014/main" val="20004"/>
                    </a:ext>
                  </a:extLst>
                </a:gridCol>
              </a:tblGrid>
              <a:tr h="1710190">
                <a:tc>
                  <a:txBody>
                    <a:bodyPr/>
                    <a:lstStyle/>
                    <a:p>
                      <a:pPr algn="ctr">
                        <a:lnSpc>
                          <a:spcPct val="115000"/>
                        </a:lnSpc>
                        <a:spcAft>
                          <a:spcPts val="0"/>
                        </a:spcAft>
                      </a:pPr>
                      <a:r>
                        <a:rPr lang="tr-TR" sz="2000" dirty="0">
                          <a:effectLst/>
                        </a:rPr>
                        <a:t>4</a:t>
                      </a:r>
                      <a:endParaRPr lang="tr-TR" sz="2000" i="0" dirty="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100">
                          <a:effectLst/>
                        </a:rPr>
                        <a:t>DYK (Destekleme ve Yetiştirme Kursları)</a:t>
                      </a:r>
                    </a:p>
                    <a:p>
                      <a:pPr>
                        <a:lnSpc>
                          <a:spcPct val="115000"/>
                        </a:lnSpc>
                        <a:spcAft>
                          <a:spcPts val="0"/>
                        </a:spcAft>
                        <a:tabLst>
                          <a:tab pos="1181100" algn="l"/>
                        </a:tabLst>
                      </a:pPr>
                      <a:r>
                        <a:rPr lang="tr-TR" sz="1100">
                          <a:effectLst/>
                        </a:rPr>
                        <a:t> </a:t>
                      </a:r>
                      <a:endParaRPr lang="tr-TR" sz="1100" i="0">
                        <a:effectLst/>
                        <a:latin typeface="Calibri"/>
                        <a:ea typeface="Times New Roman"/>
                        <a:cs typeface="Times New Roman"/>
                      </a:endParaRPr>
                    </a:p>
                  </a:txBody>
                  <a:tcPr marL="68580" marR="68580" marT="0" marB="0"/>
                </a:tc>
                <a:tc>
                  <a:txBody>
                    <a:bodyPr/>
                    <a:lstStyle/>
                    <a:p>
                      <a:pPr algn="just"/>
                      <a:r>
                        <a:rPr lang="tr-TR" sz="1000">
                          <a:effectLst/>
                        </a:rPr>
                        <a:t>DYK’ların etkin ve verimli kullanımı için gerekli çalışmaları planlamak, gerekli önlemleri almak.</a:t>
                      </a:r>
                      <a:endParaRPr lang="tr-TR" sz="1100">
                        <a:effectLst/>
                      </a:endParaRPr>
                    </a:p>
                    <a:p>
                      <a:pPr algn="just"/>
                      <a:r>
                        <a:rPr lang="tr-TR" sz="1000">
                          <a:effectLst/>
                        </a:rPr>
                        <a:t> </a:t>
                      </a:r>
                      <a:endParaRPr lang="tr-TR" sz="1100" i="1">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100">
                          <a:effectLst/>
                        </a:rPr>
                        <a:t>Ortaokul ve Ortaöğretim  Müdürlükleri</a:t>
                      </a:r>
                      <a:endParaRPr lang="tr-TR" sz="1100" i="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100">
                          <a:effectLst/>
                        </a:rPr>
                        <a:t>01 .09.2024</a:t>
                      </a:r>
                    </a:p>
                    <a:p>
                      <a:pPr>
                        <a:lnSpc>
                          <a:spcPct val="115000"/>
                        </a:lnSpc>
                        <a:spcAft>
                          <a:spcPts val="0"/>
                        </a:spcAft>
                        <a:tabLst>
                          <a:tab pos="1181100" algn="l"/>
                        </a:tabLst>
                      </a:pPr>
                      <a:r>
                        <a:rPr lang="tr-TR" sz="1100">
                          <a:effectLst/>
                        </a:rPr>
                        <a:t>15.06.2025</a:t>
                      </a:r>
                      <a:endParaRPr lang="tr-TR" sz="1100" i="0">
                        <a:effectLst/>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1746194">
                <a:tc>
                  <a:txBody>
                    <a:bodyPr/>
                    <a:lstStyle/>
                    <a:p>
                      <a:pPr algn="ctr">
                        <a:lnSpc>
                          <a:spcPct val="115000"/>
                        </a:lnSpc>
                        <a:spcAft>
                          <a:spcPts val="0"/>
                        </a:spcAft>
                      </a:pPr>
                      <a:r>
                        <a:rPr lang="tr-TR" sz="2000">
                          <a:effectLst/>
                        </a:rPr>
                        <a:t>5</a:t>
                      </a:r>
                      <a:endParaRPr lang="tr-TR" sz="2000" i="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100" dirty="0">
                          <a:effectLst/>
                        </a:rPr>
                        <a:t>MEBİ (Bireysel Öğrenme Platformu)</a:t>
                      </a:r>
                      <a:endParaRPr lang="tr-TR" sz="1100" i="0" dirty="0">
                        <a:effectLst/>
                        <a:latin typeface="Calibri"/>
                        <a:ea typeface="Times New Roman"/>
                        <a:cs typeface="Times New Roman"/>
                      </a:endParaRPr>
                    </a:p>
                  </a:txBody>
                  <a:tcPr marL="68580" marR="68580" marT="0" marB="0"/>
                </a:tc>
                <a:tc>
                  <a:txBody>
                    <a:bodyPr/>
                    <a:lstStyle/>
                    <a:p>
                      <a:pPr algn="just"/>
                      <a:r>
                        <a:rPr lang="tr-TR" sz="1000" dirty="0">
                          <a:effectLst/>
                        </a:rPr>
                        <a:t>Bakanlığımız tarafından ortaöğretim öğrencileri ve mezun  öğrenciler için geliştirilen platformun etkin kullanımını sağlayarak öğrencilerin kendi başına kendi öğrenme süreçlerini planlamalarına destek olmak.</a:t>
                      </a:r>
                      <a:endParaRPr lang="tr-TR" sz="1100" dirty="0">
                        <a:effectLst/>
                      </a:endParaRPr>
                    </a:p>
                    <a:p>
                      <a:pPr algn="just"/>
                      <a:r>
                        <a:rPr lang="tr-TR" sz="1000" dirty="0">
                          <a:effectLst/>
                        </a:rPr>
                        <a:t> </a:t>
                      </a:r>
                      <a:endParaRPr lang="tr-TR" sz="1100" i="1" dirty="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100" dirty="0">
                          <a:effectLst/>
                        </a:rPr>
                        <a:t>Ortaokul-Ortaöğretim  Müdürlükleri</a:t>
                      </a:r>
                      <a:endParaRPr lang="tr-TR" sz="1100" i="0" dirty="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100">
                          <a:effectLst/>
                        </a:rPr>
                        <a:t>01 .11.2024</a:t>
                      </a:r>
                    </a:p>
                    <a:p>
                      <a:pPr>
                        <a:lnSpc>
                          <a:spcPct val="115000"/>
                        </a:lnSpc>
                        <a:spcAft>
                          <a:spcPts val="0"/>
                        </a:spcAft>
                        <a:tabLst>
                          <a:tab pos="1181100" algn="l"/>
                        </a:tabLst>
                      </a:pPr>
                      <a:r>
                        <a:rPr lang="tr-TR" sz="1100">
                          <a:effectLst/>
                        </a:rPr>
                        <a:t>20.06.2025</a:t>
                      </a:r>
                      <a:endParaRPr lang="tr-TR" sz="1100" i="0">
                        <a:effectLst/>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1026114">
                <a:tc>
                  <a:txBody>
                    <a:bodyPr/>
                    <a:lstStyle/>
                    <a:p>
                      <a:pPr algn="ctr">
                        <a:lnSpc>
                          <a:spcPct val="115000"/>
                        </a:lnSpc>
                        <a:spcAft>
                          <a:spcPts val="0"/>
                        </a:spcAft>
                      </a:pPr>
                      <a:r>
                        <a:rPr lang="tr-TR" sz="2000" dirty="0">
                          <a:effectLst/>
                        </a:rPr>
                        <a:t>6</a:t>
                      </a:r>
                      <a:endParaRPr lang="tr-TR" sz="2000" i="0" dirty="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100" dirty="0">
                          <a:effectLst/>
                        </a:rPr>
                        <a:t>OKULUN KALBİ KÜTÜPHANELER</a:t>
                      </a:r>
                      <a:endParaRPr lang="tr-TR" sz="1100" i="0" dirty="0">
                        <a:effectLst/>
                        <a:latin typeface="Calibri"/>
                        <a:ea typeface="Times New Roman"/>
                        <a:cs typeface="Times New Roman"/>
                      </a:endParaRPr>
                    </a:p>
                  </a:txBody>
                  <a:tcPr marL="68580" marR="68580" marT="0" marB="0"/>
                </a:tc>
                <a:tc>
                  <a:txBody>
                    <a:bodyPr/>
                    <a:lstStyle/>
                    <a:p>
                      <a:pPr algn="just"/>
                      <a:r>
                        <a:rPr lang="tr-TR" sz="1000" dirty="0">
                          <a:effectLst/>
                        </a:rPr>
                        <a:t>Bakanlığımız tarafından ortaöğretim Okullarında uygulanan proje</a:t>
                      </a:r>
                      <a:endParaRPr lang="tr-TR" sz="1100" i="1" dirty="0">
                        <a:effectLst/>
                        <a:latin typeface="Calibri"/>
                        <a:ea typeface="Times New Roman"/>
                        <a:cs typeface="Times New Roman"/>
                      </a:endParaRPr>
                    </a:p>
                  </a:txBody>
                  <a:tcPr marL="68580" marR="68580" marT="0" marB="0"/>
                </a:tc>
                <a:tc>
                  <a:txBody>
                    <a:bodyPr/>
                    <a:lstStyle/>
                    <a:p>
                      <a:pPr>
                        <a:lnSpc>
                          <a:spcPct val="115000"/>
                        </a:lnSpc>
                        <a:spcAft>
                          <a:spcPts val="0"/>
                        </a:spcAft>
                      </a:pPr>
                      <a:r>
                        <a:rPr lang="tr-TR" sz="1100">
                          <a:effectLst/>
                        </a:rPr>
                        <a:t>Ortaöğretim  Müdürlükleri</a:t>
                      </a:r>
                      <a:endParaRPr lang="tr-TR" sz="1100" i="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100" dirty="0">
                          <a:effectLst/>
                        </a:rPr>
                        <a:t>01 .10.2024</a:t>
                      </a:r>
                    </a:p>
                    <a:p>
                      <a:pPr>
                        <a:lnSpc>
                          <a:spcPct val="115000"/>
                        </a:lnSpc>
                        <a:spcAft>
                          <a:spcPts val="0"/>
                        </a:spcAft>
                        <a:tabLst>
                          <a:tab pos="1181100" algn="l"/>
                        </a:tabLst>
                      </a:pPr>
                      <a:r>
                        <a:rPr lang="tr-TR" sz="1100" dirty="0">
                          <a:effectLst/>
                        </a:rPr>
                        <a:t>15.06.2025</a:t>
                      </a:r>
                      <a:endParaRPr lang="tr-TR" sz="1100" i="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22972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057667208"/>
              </p:ext>
            </p:extLst>
          </p:nvPr>
        </p:nvGraphicFramePr>
        <p:xfrm>
          <a:off x="1331640" y="836712"/>
          <a:ext cx="7344815" cy="4963406"/>
        </p:xfrm>
        <a:graphic>
          <a:graphicData uri="http://schemas.openxmlformats.org/drawingml/2006/table">
            <a:tbl>
              <a:tblPr firstRow="1" firstCol="1" bandRow="1">
                <a:tableStyleId>{5C22544A-7EE6-4342-B048-85BDC9FD1C3A}</a:tableStyleId>
              </a:tblPr>
              <a:tblGrid>
                <a:gridCol w="624684">
                  <a:extLst>
                    <a:ext uri="{9D8B030D-6E8A-4147-A177-3AD203B41FA5}">
                      <a16:colId xmlns:a16="http://schemas.microsoft.com/office/drawing/2014/main" val="20000"/>
                    </a:ext>
                  </a:extLst>
                </a:gridCol>
                <a:gridCol w="1722659">
                  <a:extLst>
                    <a:ext uri="{9D8B030D-6E8A-4147-A177-3AD203B41FA5}">
                      <a16:colId xmlns:a16="http://schemas.microsoft.com/office/drawing/2014/main" val="20001"/>
                    </a:ext>
                  </a:extLst>
                </a:gridCol>
                <a:gridCol w="2396279">
                  <a:extLst>
                    <a:ext uri="{9D8B030D-6E8A-4147-A177-3AD203B41FA5}">
                      <a16:colId xmlns:a16="http://schemas.microsoft.com/office/drawing/2014/main" val="20002"/>
                    </a:ext>
                  </a:extLst>
                </a:gridCol>
                <a:gridCol w="1516980">
                  <a:extLst>
                    <a:ext uri="{9D8B030D-6E8A-4147-A177-3AD203B41FA5}">
                      <a16:colId xmlns:a16="http://schemas.microsoft.com/office/drawing/2014/main" val="20003"/>
                    </a:ext>
                  </a:extLst>
                </a:gridCol>
                <a:gridCol w="1084213">
                  <a:extLst>
                    <a:ext uri="{9D8B030D-6E8A-4147-A177-3AD203B41FA5}">
                      <a16:colId xmlns:a16="http://schemas.microsoft.com/office/drawing/2014/main" val="20004"/>
                    </a:ext>
                  </a:extLst>
                </a:gridCol>
              </a:tblGrid>
              <a:tr h="3312368">
                <a:tc>
                  <a:txBody>
                    <a:bodyPr/>
                    <a:lstStyle/>
                    <a:p>
                      <a:pPr algn="ctr">
                        <a:lnSpc>
                          <a:spcPct val="115000"/>
                        </a:lnSpc>
                        <a:spcAft>
                          <a:spcPts val="0"/>
                        </a:spcAft>
                      </a:pPr>
                      <a:r>
                        <a:rPr lang="tr-TR" sz="2400" dirty="0">
                          <a:effectLst/>
                        </a:rPr>
                        <a:t>7</a:t>
                      </a:r>
                      <a:endParaRPr lang="tr-TR" sz="2400" i="0" dirty="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200" dirty="0">
                          <a:effectLst/>
                        </a:rPr>
                        <a:t>Yaşam Becerileri Projesi</a:t>
                      </a:r>
                    </a:p>
                    <a:p>
                      <a:pPr marL="228600" indent="-228600">
                        <a:lnSpc>
                          <a:spcPct val="115000"/>
                        </a:lnSpc>
                        <a:spcAft>
                          <a:spcPts val="0"/>
                        </a:spcAft>
                        <a:buFont typeface="+mj-lt"/>
                        <a:buAutoNum type="arabicPeriod"/>
                        <a:tabLst>
                          <a:tab pos="1181100" algn="l"/>
                        </a:tabLst>
                      </a:pPr>
                      <a:r>
                        <a:rPr lang="tr-TR" sz="1200" i="0" dirty="0">
                          <a:effectLst/>
                          <a:latin typeface="Calibri"/>
                          <a:ea typeface="Times New Roman"/>
                          <a:cs typeface="Times New Roman"/>
                        </a:rPr>
                        <a:t>Aile Hayatım</a:t>
                      </a:r>
                    </a:p>
                    <a:p>
                      <a:pPr marL="228600" indent="-228600">
                        <a:lnSpc>
                          <a:spcPct val="115000"/>
                        </a:lnSpc>
                        <a:spcAft>
                          <a:spcPts val="0"/>
                        </a:spcAft>
                        <a:buFont typeface="+mj-lt"/>
                        <a:buAutoNum type="arabicPeriod"/>
                        <a:tabLst>
                          <a:tab pos="1181100" algn="l"/>
                        </a:tabLst>
                      </a:pPr>
                      <a:r>
                        <a:rPr lang="tr-TR" sz="1200" i="0" dirty="0">
                          <a:effectLst/>
                          <a:latin typeface="Calibri"/>
                          <a:ea typeface="Times New Roman"/>
                          <a:cs typeface="Times New Roman"/>
                        </a:rPr>
                        <a:t>İletişim ve Sosyal Beceriler</a:t>
                      </a:r>
                    </a:p>
                    <a:p>
                      <a:pPr marL="228600" indent="-228600">
                        <a:lnSpc>
                          <a:spcPct val="115000"/>
                        </a:lnSpc>
                        <a:spcAft>
                          <a:spcPts val="0"/>
                        </a:spcAft>
                        <a:buFont typeface="+mj-lt"/>
                        <a:buAutoNum type="arabicPeriod"/>
                        <a:tabLst>
                          <a:tab pos="1181100" algn="l"/>
                        </a:tabLst>
                      </a:pPr>
                      <a:r>
                        <a:rPr lang="tr-TR" sz="1200" i="0" dirty="0">
                          <a:effectLst/>
                          <a:latin typeface="Calibri"/>
                          <a:ea typeface="Times New Roman"/>
                          <a:cs typeface="Times New Roman"/>
                        </a:rPr>
                        <a:t>Yaratıcılık ve Girişimcilik</a:t>
                      </a:r>
                    </a:p>
                    <a:p>
                      <a:pPr marL="228600" indent="-228600">
                        <a:lnSpc>
                          <a:spcPct val="115000"/>
                        </a:lnSpc>
                        <a:spcAft>
                          <a:spcPts val="0"/>
                        </a:spcAft>
                        <a:buFont typeface="+mj-lt"/>
                        <a:buAutoNum type="arabicPeriod"/>
                        <a:tabLst>
                          <a:tab pos="1181100" algn="l"/>
                        </a:tabLst>
                      </a:pPr>
                      <a:r>
                        <a:rPr lang="tr-TR" sz="1200" i="0" dirty="0">
                          <a:effectLst/>
                          <a:latin typeface="Calibri"/>
                          <a:ea typeface="Times New Roman"/>
                          <a:cs typeface="Times New Roman"/>
                        </a:rPr>
                        <a:t>Kişisel Bakım Ve Hijyen</a:t>
                      </a:r>
                    </a:p>
                    <a:p>
                      <a:pPr marL="228600" indent="-228600">
                        <a:lnSpc>
                          <a:spcPct val="115000"/>
                        </a:lnSpc>
                        <a:spcAft>
                          <a:spcPts val="0"/>
                        </a:spcAft>
                        <a:buFont typeface="+mj-lt"/>
                        <a:buAutoNum type="arabicPeriod"/>
                        <a:tabLst>
                          <a:tab pos="1181100" algn="l"/>
                        </a:tabLst>
                      </a:pPr>
                      <a:r>
                        <a:rPr lang="tr-TR" sz="1200" i="0" dirty="0">
                          <a:effectLst/>
                          <a:latin typeface="Calibri"/>
                          <a:ea typeface="Times New Roman"/>
                          <a:cs typeface="Times New Roman"/>
                        </a:rPr>
                        <a:t>Sürdürülebilir Yaşam ve Çevre Bilinci</a:t>
                      </a:r>
                    </a:p>
                  </a:txBody>
                  <a:tcPr marL="68580" marR="68580" marT="0" marB="0"/>
                </a:tc>
                <a:tc>
                  <a:txBody>
                    <a:bodyPr/>
                    <a:lstStyle/>
                    <a:p>
                      <a:pPr algn="just"/>
                      <a:r>
                        <a:rPr lang="tr-TR" sz="1050">
                          <a:effectLst/>
                        </a:rPr>
                        <a:t>Türkiye Yüzyılı Maarif Modeli; topluma entegre, dinamik ve geleceğin gereksinimlerine yanıt verebilecek bireyler yetiştirmeyi hedefleyen, vizyoner bir eğitim modelidir. Bu kapsamda hazırlanan “Yaşam Becerileri” projesi, öğrencilerin günlük hayatta karşılaşabilecekleri sorunlara çözüm bulma yeteneği kazanmaları ve toplumsal hayata etkin katılımlarını sağlamak amacıyla geliştirilmiştir. Bu proje, öğrencilerin kendilerini keşfetmelerine, çevrelerini daha iyi anlamalarına ve sorumluluk bilinciyle hareket etmelerine katkıda bulunur.</a:t>
                      </a:r>
                      <a:endParaRPr lang="tr-TR" sz="1200" i="1">
                        <a:effectLst/>
                        <a:latin typeface="Calibri"/>
                        <a:ea typeface="Times New Roman"/>
                        <a:cs typeface="Times New Roman"/>
                      </a:endParaRPr>
                    </a:p>
                  </a:txBody>
                  <a:tcPr marL="68580" marR="68580" marT="0" marB="0"/>
                </a:tc>
                <a:tc>
                  <a:txBody>
                    <a:bodyPr/>
                    <a:lstStyle/>
                    <a:p>
                      <a:pPr>
                        <a:lnSpc>
                          <a:spcPct val="115000"/>
                        </a:lnSpc>
                        <a:spcAft>
                          <a:spcPts val="0"/>
                        </a:spcAft>
                      </a:pPr>
                      <a:r>
                        <a:rPr lang="tr-TR" sz="1200" dirty="0">
                          <a:effectLst/>
                        </a:rPr>
                        <a:t>İlkokul ve Ortaokul Müdürlükleri</a:t>
                      </a:r>
                      <a:endParaRPr lang="tr-TR" sz="1200" i="0" dirty="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200" dirty="0">
                          <a:effectLst/>
                        </a:rPr>
                        <a:t>16.12.2024</a:t>
                      </a:r>
                    </a:p>
                    <a:p>
                      <a:pPr>
                        <a:lnSpc>
                          <a:spcPct val="115000"/>
                        </a:lnSpc>
                        <a:spcAft>
                          <a:spcPts val="0"/>
                        </a:spcAft>
                        <a:tabLst>
                          <a:tab pos="1181100" algn="l"/>
                        </a:tabLst>
                      </a:pPr>
                      <a:r>
                        <a:rPr lang="tr-TR" sz="1200" dirty="0">
                          <a:effectLst/>
                        </a:rPr>
                        <a:t>15.06.2025</a:t>
                      </a:r>
                      <a:endParaRPr lang="tr-TR" sz="1200" i="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1651038">
                <a:tc>
                  <a:txBody>
                    <a:bodyPr/>
                    <a:lstStyle/>
                    <a:p>
                      <a:pPr algn="ctr">
                        <a:lnSpc>
                          <a:spcPct val="115000"/>
                        </a:lnSpc>
                        <a:spcAft>
                          <a:spcPts val="0"/>
                        </a:spcAft>
                      </a:pPr>
                      <a:r>
                        <a:rPr lang="tr-TR" sz="2400" dirty="0">
                          <a:effectLst/>
                        </a:rPr>
                        <a:t>8</a:t>
                      </a:r>
                      <a:endParaRPr lang="tr-TR" sz="2400" i="0" dirty="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200" dirty="0">
                          <a:effectLst/>
                        </a:rPr>
                        <a:t>Okul Önleme Müdahale ve Yönlendirme Komisyon Çalışmalarının değerlendirilmesi</a:t>
                      </a:r>
                      <a:endParaRPr lang="tr-TR" sz="1200" i="0" dirty="0">
                        <a:effectLst/>
                        <a:latin typeface="Calibri"/>
                        <a:ea typeface="Times New Roman"/>
                        <a:cs typeface="Times New Roman"/>
                      </a:endParaRPr>
                    </a:p>
                  </a:txBody>
                  <a:tcPr marL="68580" marR="68580" marT="0" marB="0"/>
                </a:tc>
                <a:tc>
                  <a:txBody>
                    <a:bodyPr/>
                    <a:lstStyle/>
                    <a:p>
                      <a:pPr algn="just"/>
                      <a:r>
                        <a:rPr lang="tr-TR" sz="1050" dirty="0">
                          <a:effectLst/>
                        </a:rPr>
                        <a:t>Okulda devamsızlık başarısızlık nedeni ile sınıf tekrarına riski olan öğrencilere yönelik yapılan veya yapılabilecek çalışmaların değerlendirilmesi. </a:t>
                      </a:r>
                      <a:endParaRPr lang="tr-TR" sz="1200" i="1" dirty="0">
                        <a:effectLst/>
                        <a:latin typeface="Calibri"/>
                        <a:ea typeface="Times New Roman"/>
                        <a:cs typeface="Times New Roman"/>
                      </a:endParaRPr>
                    </a:p>
                  </a:txBody>
                  <a:tcPr marL="68580" marR="68580" marT="0" marB="0"/>
                </a:tc>
                <a:tc>
                  <a:txBody>
                    <a:bodyPr/>
                    <a:lstStyle/>
                    <a:p>
                      <a:pPr>
                        <a:lnSpc>
                          <a:spcPct val="115000"/>
                        </a:lnSpc>
                        <a:spcAft>
                          <a:spcPts val="0"/>
                        </a:spcAft>
                      </a:pPr>
                      <a:r>
                        <a:rPr lang="tr-TR" sz="1200">
                          <a:effectLst/>
                        </a:rPr>
                        <a:t>Ortaöğretim  Müdürlükleri</a:t>
                      </a:r>
                      <a:endParaRPr lang="tr-TR" sz="1200" i="0">
                        <a:effectLst/>
                        <a:latin typeface="Calibri"/>
                        <a:ea typeface="Times New Roman"/>
                        <a:cs typeface="Times New Roman"/>
                      </a:endParaRPr>
                    </a:p>
                  </a:txBody>
                  <a:tcPr marL="68580" marR="68580" marT="0" marB="0"/>
                </a:tc>
                <a:tc>
                  <a:txBody>
                    <a:bodyPr/>
                    <a:lstStyle/>
                    <a:p>
                      <a:pPr>
                        <a:lnSpc>
                          <a:spcPct val="115000"/>
                        </a:lnSpc>
                        <a:spcAft>
                          <a:spcPts val="0"/>
                        </a:spcAft>
                        <a:tabLst>
                          <a:tab pos="1181100" algn="l"/>
                        </a:tabLst>
                      </a:pPr>
                      <a:r>
                        <a:rPr lang="tr-TR" sz="1200" dirty="0">
                          <a:effectLst/>
                        </a:rPr>
                        <a:t>16.12.2024</a:t>
                      </a:r>
                    </a:p>
                    <a:p>
                      <a:pPr>
                        <a:lnSpc>
                          <a:spcPct val="115000"/>
                        </a:lnSpc>
                        <a:spcAft>
                          <a:spcPts val="0"/>
                        </a:spcAft>
                        <a:tabLst>
                          <a:tab pos="1181100" algn="l"/>
                        </a:tabLst>
                      </a:pPr>
                      <a:r>
                        <a:rPr lang="tr-TR" sz="1200" dirty="0">
                          <a:effectLst/>
                        </a:rPr>
                        <a:t>15.06.2025</a:t>
                      </a:r>
                      <a:endParaRPr lang="tr-TR" sz="1200" i="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6157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1599641606"/>
              </p:ext>
            </p:extLst>
          </p:nvPr>
        </p:nvGraphicFramePr>
        <p:xfrm>
          <a:off x="1115616" y="1412776"/>
          <a:ext cx="7818833" cy="4608512"/>
        </p:xfrm>
        <a:graphic>
          <a:graphicData uri="http://schemas.openxmlformats.org/drawingml/2006/table">
            <a:tbl>
              <a:tblPr firstRow="1" firstCol="1" bandRow="1">
                <a:tableStyleId>{5C22544A-7EE6-4342-B048-85BDC9FD1C3A}</a:tableStyleId>
              </a:tblPr>
              <a:tblGrid>
                <a:gridCol w="664901">
                  <a:extLst>
                    <a:ext uri="{9D8B030D-6E8A-4147-A177-3AD203B41FA5}">
                      <a16:colId xmlns:a16="http://schemas.microsoft.com/office/drawing/2014/main" val="2597644278"/>
                    </a:ext>
                  </a:extLst>
                </a:gridCol>
                <a:gridCol w="1833702">
                  <a:extLst>
                    <a:ext uri="{9D8B030D-6E8A-4147-A177-3AD203B41FA5}">
                      <a16:colId xmlns:a16="http://schemas.microsoft.com/office/drawing/2014/main" val="1528254752"/>
                    </a:ext>
                  </a:extLst>
                </a:gridCol>
                <a:gridCol w="2551081">
                  <a:extLst>
                    <a:ext uri="{9D8B030D-6E8A-4147-A177-3AD203B41FA5}">
                      <a16:colId xmlns:a16="http://schemas.microsoft.com/office/drawing/2014/main" val="3944692541"/>
                    </a:ext>
                  </a:extLst>
                </a:gridCol>
                <a:gridCol w="1615125">
                  <a:extLst>
                    <a:ext uri="{9D8B030D-6E8A-4147-A177-3AD203B41FA5}">
                      <a16:colId xmlns:a16="http://schemas.microsoft.com/office/drawing/2014/main" val="1310920998"/>
                    </a:ext>
                  </a:extLst>
                </a:gridCol>
                <a:gridCol w="1154024">
                  <a:extLst>
                    <a:ext uri="{9D8B030D-6E8A-4147-A177-3AD203B41FA5}">
                      <a16:colId xmlns:a16="http://schemas.microsoft.com/office/drawing/2014/main" val="2483960599"/>
                    </a:ext>
                  </a:extLst>
                </a:gridCol>
              </a:tblGrid>
              <a:tr h="4608512">
                <a:tc>
                  <a:txBody>
                    <a:bodyPr/>
                    <a:lstStyle/>
                    <a:p>
                      <a:pPr>
                        <a:lnSpc>
                          <a:spcPct val="115000"/>
                        </a:lnSpc>
                        <a:spcAft>
                          <a:spcPts val="0"/>
                        </a:spcAft>
                      </a:pPr>
                      <a:r>
                        <a:rPr lang="tr-TR" sz="1400" i="0" dirty="0">
                          <a:effectLst/>
                          <a:latin typeface="+mn-lt"/>
                          <a:ea typeface="+mn-ea"/>
                          <a:cs typeface="+mn-cs"/>
                        </a:rPr>
                        <a:t>9</a:t>
                      </a:r>
                      <a:endParaRPr lang="tr-TR" sz="1400"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778" marR="52778" marT="0" marB="0"/>
                </a:tc>
                <a:tc>
                  <a:txBody>
                    <a:bodyPr/>
                    <a:lstStyle/>
                    <a:p>
                      <a:pPr>
                        <a:lnSpc>
                          <a:spcPct val="115000"/>
                        </a:lnSpc>
                        <a:spcAft>
                          <a:spcPts val="0"/>
                        </a:spcAft>
                        <a:tabLst>
                          <a:tab pos="1181100" algn="l"/>
                        </a:tabLst>
                      </a:pPr>
                      <a:r>
                        <a:rPr lang="tr-TR" sz="1400" dirty="0">
                          <a:effectLst/>
                        </a:rPr>
                        <a:t>Ailemle Eğitim Yolculuğum Projesi</a:t>
                      </a:r>
                    </a:p>
                    <a:p>
                      <a:pPr>
                        <a:lnSpc>
                          <a:spcPct val="115000"/>
                        </a:lnSpc>
                        <a:spcAft>
                          <a:spcPts val="0"/>
                        </a:spcAft>
                        <a:tabLst>
                          <a:tab pos="1181100" algn="l"/>
                        </a:tabLst>
                      </a:pPr>
                      <a:endParaRPr lang="tr-TR" sz="1400" i="0"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indent="-171450">
                        <a:lnSpc>
                          <a:spcPct val="115000"/>
                        </a:lnSpc>
                        <a:spcAft>
                          <a:spcPts val="0"/>
                        </a:spcAft>
                        <a:buFont typeface="Arial" panose="020B0604020202020204" pitchFamily="34" charset="0"/>
                        <a:buChar char="•"/>
                        <a:tabLst>
                          <a:tab pos="1181100" algn="l"/>
                        </a:tabLst>
                      </a:pPr>
                      <a:r>
                        <a:rPr lang="tr-TR" sz="1400" b="1" i="0" dirty="0">
                          <a:effectLst/>
                          <a:latin typeface="Calibri"/>
                          <a:ea typeface="Times New Roman"/>
                          <a:cs typeface="Times New Roman"/>
                        </a:rPr>
                        <a:t>Ailemle Kitap Okuyorum</a:t>
                      </a:r>
                    </a:p>
                    <a:p>
                      <a:pPr marL="171450" indent="-171450">
                        <a:lnSpc>
                          <a:spcPct val="115000"/>
                        </a:lnSpc>
                        <a:spcAft>
                          <a:spcPts val="0"/>
                        </a:spcAft>
                        <a:buFont typeface="Arial" panose="020B0604020202020204" pitchFamily="34" charset="0"/>
                        <a:buChar char="•"/>
                        <a:tabLst>
                          <a:tab pos="1181100" algn="l"/>
                        </a:tabLst>
                      </a:pPr>
                      <a:r>
                        <a:rPr lang="tr-TR" sz="1400" b="1" i="0" dirty="0">
                          <a:effectLst/>
                          <a:latin typeface="Calibri"/>
                          <a:ea typeface="Times New Roman"/>
                          <a:cs typeface="Times New Roman"/>
                        </a:rPr>
                        <a:t>Ailemle Spor Yapıyorum</a:t>
                      </a:r>
                    </a:p>
                    <a:p>
                      <a:pPr marL="171450" indent="-171450">
                        <a:lnSpc>
                          <a:spcPct val="115000"/>
                        </a:lnSpc>
                        <a:spcAft>
                          <a:spcPts val="0"/>
                        </a:spcAft>
                        <a:buFont typeface="Arial" panose="020B0604020202020204" pitchFamily="34" charset="0"/>
                        <a:buChar char="•"/>
                        <a:tabLst>
                          <a:tab pos="1181100" algn="l"/>
                        </a:tabLst>
                      </a:pPr>
                      <a:r>
                        <a:rPr lang="tr-TR" sz="1400" b="1" i="0" dirty="0">
                          <a:effectLst/>
                          <a:latin typeface="Calibri"/>
                          <a:ea typeface="Times New Roman"/>
                          <a:cs typeface="Times New Roman"/>
                        </a:rPr>
                        <a:t>Ailemle Sahnedeyim</a:t>
                      </a:r>
                    </a:p>
                    <a:p>
                      <a:pPr marL="171450" indent="-171450">
                        <a:lnSpc>
                          <a:spcPct val="115000"/>
                        </a:lnSpc>
                        <a:spcAft>
                          <a:spcPts val="0"/>
                        </a:spcAft>
                        <a:buFont typeface="Arial" panose="020B0604020202020204" pitchFamily="34" charset="0"/>
                        <a:buChar char="•"/>
                        <a:tabLst>
                          <a:tab pos="1181100" algn="l"/>
                        </a:tabLst>
                      </a:pPr>
                      <a:r>
                        <a:rPr lang="tr-TR" sz="1400" b="1" i="0" dirty="0">
                          <a:effectLst/>
                          <a:latin typeface="Calibri"/>
                          <a:ea typeface="Times New Roman"/>
                          <a:cs typeface="Times New Roman"/>
                        </a:rPr>
                        <a:t>Ailemle Okul Günü</a:t>
                      </a:r>
                    </a:p>
                    <a:p>
                      <a:pPr marL="171450" indent="-171450">
                        <a:lnSpc>
                          <a:spcPct val="115000"/>
                        </a:lnSpc>
                        <a:spcAft>
                          <a:spcPts val="0"/>
                        </a:spcAft>
                        <a:buFont typeface="Arial" panose="020B0604020202020204" pitchFamily="34" charset="0"/>
                        <a:buChar char="•"/>
                        <a:tabLst>
                          <a:tab pos="1181100" algn="l"/>
                        </a:tabLst>
                      </a:pPr>
                      <a:r>
                        <a:rPr lang="tr-TR" sz="1400" b="1" i="0" dirty="0">
                          <a:effectLst/>
                          <a:latin typeface="Calibri"/>
                          <a:ea typeface="Times New Roman"/>
                          <a:cs typeface="Times New Roman"/>
                        </a:rPr>
                        <a:t>Ailemle Doğa Günü</a:t>
                      </a:r>
                    </a:p>
                    <a:p>
                      <a:pPr marL="171450" indent="-171450">
                        <a:lnSpc>
                          <a:spcPct val="115000"/>
                        </a:lnSpc>
                        <a:spcAft>
                          <a:spcPts val="0"/>
                        </a:spcAft>
                        <a:buFont typeface="Arial" panose="020B0604020202020204" pitchFamily="34" charset="0"/>
                        <a:buChar char="•"/>
                        <a:tabLst>
                          <a:tab pos="1181100" algn="l"/>
                        </a:tabLst>
                      </a:pPr>
                      <a:r>
                        <a:rPr lang="tr-TR" sz="1400" b="1" i="0" dirty="0">
                          <a:effectLst/>
                          <a:latin typeface="Calibri"/>
                          <a:ea typeface="Times New Roman"/>
                          <a:cs typeface="Times New Roman"/>
                        </a:rPr>
                        <a:t>Ailemle Sanat Günü</a:t>
                      </a:r>
                    </a:p>
                    <a:p>
                      <a:pPr marL="171450" indent="-171450">
                        <a:lnSpc>
                          <a:spcPct val="115000"/>
                        </a:lnSpc>
                        <a:spcAft>
                          <a:spcPts val="0"/>
                        </a:spcAft>
                        <a:buFont typeface="Arial" panose="020B0604020202020204" pitchFamily="34" charset="0"/>
                        <a:buChar char="•"/>
                        <a:tabLst>
                          <a:tab pos="1181100" algn="l"/>
                        </a:tabLst>
                      </a:pPr>
                      <a:r>
                        <a:rPr lang="tr-TR" sz="1400" b="1" i="0" dirty="0">
                          <a:effectLst/>
                          <a:latin typeface="Calibri"/>
                          <a:ea typeface="Times New Roman"/>
                          <a:cs typeface="Times New Roman"/>
                        </a:rPr>
                        <a:t>Aileler Yarışıyor</a:t>
                      </a:r>
                    </a:p>
                    <a:p>
                      <a:pPr marL="171450" indent="-171450">
                        <a:lnSpc>
                          <a:spcPct val="115000"/>
                        </a:lnSpc>
                        <a:spcAft>
                          <a:spcPts val="0"/>
                        </a:spcAft>
                        <a:buFont typeface="Arial" panose="020B0604020202020204" pitchFamily="34" charset="0"/>
                        <a:buChar char="•"/>
                        <a:tabLst>
                          <a:tab pos="1181100" algn="l"/>
                        </a:tabLst>
                      </a:pPr>
                      <a:r>
                        <a:rPr lang="tr-TR" sz="1400" b="1" i="0" dirty="0">
                          <a:effectLst/>
                          <a:latin typeface="Calibri"/>
                          <a:ea typeface="Times New Roman"/>
                          <a:cs typeface="Times New Roman"/>
                        </a:rPr>
                        <a:t>Tecrüben Yol Göstersin</a:t>
                      </a:r>
                    </a:p>
                    <a:p>
                      <a:pPr>
                        <a:lnSpc>
                          <a:spcPct val="115000"/>
                        </a:lnSpc>
                        <a:spcAft>
                          <a:spcPts val="0"/>
                        </a:spcAft>
                        <a:tabLst>
                          <a:tab pos="1181100" algn="l"/>
                        </a:tabLst>
                      </a:pPr>
                      <a:endParaRPr lang="tr-TR" sz="1400"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778" marR="52778" marT="0" marB="0"/>
                </a:tc>
                <a:tc>
                  <a:txBody>
                    <a:bodyPr/>
                    <a:lstStyle/>
                    <a:p>
                      <a:pPr>
                        <a:lnSpc>
                          <a:spcPct val="115000"/>
                        </a:lnSpc>
                        <a:spcAft>
                          <a:spcPts val="0"/>
                        </a:spcAft>
                      </a:pPr>
                      <a:r>
                        <a:rPr lang="tr-TR" sz="1400">
                          <a:effectLst/>
                        </a:rPr>
                        <a:t>Temel Eğitim Genel Müdürlüğüne bağlı okullarda öğretim programlarının yanında</a:t>
                      </a:r>
                    </a:p>
                    <a:p>
                      <a:pPr>
                        <a:lnSpc>
                          <a:spcPct val="115000"/>
                        </a:lnSpc>
                        <a:spcAft>
                          <a:spcPts val="0"/>
                        </a:spcAft>
                      </a:pPr>
                      <a:r>
                        <a:rPr lang="tr-TR" sz="1400">
                          <a:effectLst/>
                        </a:rPr>
                        <a:t>okul-aile iş birliği içerisinde sosyal,  kültürel,  sanatsal ve sportif alanlarda öğrencilerin gelişimini desteklemek, ebeveynlerin çocuklarıyla kaliteli zaman geçirmelerini sağlayarak sosyal etkileşimi artırmak amacıyla Temel Eğitim Genel Müdürlüğüne bağlı ilkokul ve ortaokullarda uygulanmak üzere "Ailemle</a:t>
                      </a:r>
                    </a:p>
                    <a:p>
                      <a:pPr>
                        <a:lnSpc>
                          <a:spcPct val="115000"/>
                        </a:lnSpc>
                        <a:spcAft>
                          <a:spcPts val="0"/>
                        </a:spcAft>
                      </a:pPr>
                      <a:r>
                        <a:rPr lang="tr-TR" sz="1400">
                          <a:effectLst/>
                        </a:rPr>
                        <a:t>Eğitim Yolculuğum Projesi" uygulanacaktır.</a:t>
                      </a:r>
                    </a:p>
                    <a:p>
                      <a:pPr algn="just"/>
                      <a:r>
                        <a:rPr lang="tr-TR" sz="1400">
                          <a:effectLst/>
                        </a:rPr>
                        <a:t> </a:t>
                      </a:r>
                      <a:endParaRPr lang="tr-TR"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52778" marR="52778" marT="0" marB="0"/>
                </a:tc>
                <a:tc>
                  <a:txBody>
                    <a:bodyPr/>
                    <a:lstStyle/>
                    <a:p>
                      <a:pPr>
                        <a:lnSpc>
                          <a:spcPct val="115000"/>
                        </a:lnSpc>
                        <a:spcAft>
                          <a:spcPts val="0"/>
                        </a:spcAft>
                      </a:pPr>
                      <a:r>
                        <a:rPr lang="tr-TR" sz="1400" dirty="0">
                          <a:effectLst/>
                        </a:rPr>
                        <a:t>İlkokul – Ortaokul Müdürlükleri</a:t>
                      </a:r>
                      <a:endParaRPr lang="tr-TR" sz="1400"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778" marR="52778" marT="0" marB="0"/>
                </a:tc>
                <a:tc>
                  <a:txBody>
                    <a:bodyPr/>
                    <a:lstStyle/>
                    <a:p>
                      <a:pPr>
                        <a:lnSpc>
                          <a:spcPct val="115000"/>
                        </a:lnSpc>
                        <a:spcAft>
                          <a:spcPts val="0"/>
                        </a:spcAft>
                        <a:tabLst>
                          <a:tab pos="1181100" algn="l"/>
                        </a:tabLst>
                      </a:pPr>
                      <a:r>
                        <a:rPr lang="tr-TR" sz="1400" dirty="0">
                          <a:effectLst/>
                        </a:rPr>
                        <a:t>16.12.2024</a:t>
                      </a:r>
                    </a:p>
                    <a:p>
                      <a:pPr>
                        <a:lnSpc>
                          <a:spcPct val="115000"/>
                        </a:lnSpc>
                        <a:spcAft>
                          <a:spcPts val="0"/>
                        </a:spcAft>
                        <a:tabLst>
                          <a:tab pos="1181100" algn="l"/>
                        </a:tabLst>
                      </a:pPr>
                      <a:r>
                        <a:rPr lang="tr-TR" sz="1400" dirty="0">
                          <a:effectLst/>
                        </a:rPr>
                        <a:t>15.06.2025</a:t>
                      </a:r>
                      <a:endParaRPr lang="tr-TR" sz="1400"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778" marR="52778" marT="0" marB="0"/>
                </a:tc>
                <a:extLst>
                  <a:ext uri="{0D108BD9-81ED-4DB2-BD59-A6C34878D82A}">
                    <a16:rowId xmlns:a16="http://schemas.microsoft.com/office/drawing/2014/main" val="2066896396"/>
                  </a:ext>
                </a:extLst>
              </a:tr>
            </a:tbl>
          </a:graphicData>
        </a:graphic>
      </p:graphicFrame>
    </p:spTree>
    <p:extLst>
      <p:ext uri="{BB962C8B-B14F-4D97-AF65-F5344CB8AC3E}">
        <p14:creationId xmlns:p14="http://schemas.microsoft.com/office/powerpoint/2010/main" val="2297072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403648" y="1556792"/>
            <a:ext cx="7498080" cy="3168352"/>
          </a:xfrm>
        </p:spPr>
        <p:style>
          <a:lnRef idx="0">
            <a:schemeClr val="accent1"/>
          </a:lnRef>
          <a:fillRef idx="3">
            <a:schemeClr val="accent1"/>
          </a:fillRef>
          <a:effectRef idx="3">
            <a:schemeClr val="accent1"/>
          </a:effectRef>
          <a:fontRef idx="minor">
            <a:schemeClr val="lt1"/>
          </a:fontRef>
        </p:style>
        <p:txBody>
          <a:bodyPr>
            <a:noAutofit/>
          </a:bodyPr>
          <a:lstStyle/>
          <a:p>
            <a:r>
              <a:rPr lang="tr-TR" sz="2400" b="1" dirty="0">
                <a:effectLst/>
              </a:rPr>
              <a:t>AMAÇ</a:t>
            </a:r>
            <a:br>
              <a:rPr lang="tr-TR" sz="2400" dirty="0">
                <a:effectLst/>
              </a:rPr>
            </a:br>
            <a:r>
              <a:rPr lang="tr-TR" sz="2400" dirty="0">
                <a:effectLst/>
              </a:rPr>
              <a:t>	Mardin’de mevcut akademik eğitim durumunu üst seviyeye taşıyarak, Mardin’de eğitim ve öğretim faaliyetlerine akademik destek sağlamak, eğitimin niteliğini artırmak; öğretim yöntemlerini iyileştirmek ve öğrenme çıktılarına ulaşma konularında rehberlik etmek böylece akademik başarıyı kalıcı ve kurumsal hale getirmek için gerekli tedbirleri almak ve uygulamak.</a:t>
            </a:r>
            <a:endParaRPr lang="tr-TR" sz="2400" dirty="0"/>
          </a:p>
        </p:txBody>
      </p:sp>
    </p:spTree>
    <p:extLst>
      <p:ext uri="{BB962C8B-B14F-4D97-AF65-F5344CB8AC3E}">
        <p14:creationId xmlns:p14="http://schemas.microsoft.com/office/powerpoint/2010/main" val="462849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331640" y="620688"/>
            <a:ext cx="7498080" cy="5544616"/>
          </a:xfrm>
        </p:spPr>
        <p:style>
          <a:lnRef idx="0">
            <a:schemeClr val="accent1"/>
          </a:lnRef>
          <a:fillRef idx="3">
            <a:schemeClr val="accent1"/>
          </a:fillRef>
          <a:effectRef idx="3">
            <a:schemeClr val="accent1"/>
          </a:effectRef>
          <a:fontRef idx="minor">
            <a:schemeClr val="lt1"/>
          </a:fontRef>
        </p:style>
        <p:txBody>
          <a:bodyPr>
            <a:noAutofit/>
          </a:bodyPr>
          <a:lstStyle/>
          <a:p>
            <a:r>
              <a:rPr lang="tr-TR" sz="3200" b="1" dirty="0">
                <a:effectLst/>
              </a:rPr>
              <a:t>HEDEF:</a:t>
            </a:r>
            <a:br>
              <a:rPr lang="tr-TR" sz="3200" dirty="0">
                <a:effectLst/>
              </a:rPr>
            </a:br>
            <a:r>
              <a:rPr lang="tr-TR" sz="3200" dirty="0">
                <a:effectLst/>
              </a:rPr>
              <a:t>Geleceğimizin teminatı gençlerimiz ve çocuklarımız için "Araştıran, analiz yapabilen, okuyan, okuduğunu anlayan, yorumlayabilen, dünyada ve ülkemizde yaşanan eğitimsel gelişmeleri, yenilikleri takip edebilen, uyarlayabilen, eğitimli, erdemli ve toplumsal değerlerine sahip çıkan bireyler olarak yetişmelerini sağlamak eylem planının hedefleri arasındadır.</a:t>
            </a:r>
          </a:p>
        </p:txBody>
      </p:sp>
    </p:spTree>
    <p:extLst>
      <p:ext uri="{BB962C8B-B14F-4D97-AF65-F5344CB8AC3E}">
        <p14:creationId xmlns:p14="http://schemas.microsoft.com/office/powerpoint/2010/main" val="3297165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259632" y="1196752"/>
            <a:ext cx="7642096" cy="5040560"/>
          </a:xfrm>
        </p:spPr>
        <p:style>
          <a:lnRef idx="0">
            <a:schemeClr val="accent1"/>
          </a:lnRef>
          <a:fillRef idx="3">
            <a:schemeClr val="accent1"/>
          </a:fillRef>
          <a:effectRef idx="3">
            <a:schemeClr val="accent1"/>
          </a:effectRef>
          <a:fontRef idx="minor">
            <a:schemeClr val="lt1"/>
          </a:fontRef>
        </p:style>
        <p:txBody>
          <a:bodyPr>
            <a:noAutofit/>
          </a:bodyPr>
          <a:lstStyle/>
          <a:p>
            <a:r>
              <a:rPr lang="tr-TR" sz="2000" dirty="0">
                <a:effectLst/>
              </a:rPr>
              <a:t>1-İlkokul 1-4 sınıf aralığında öğrencilerin okuma kültürünü yaygınlaştırmak.</a:t>
            </a:r>
            <a:br>
              <a:rPr lang="tr-TR" sz="2000" dirty="0">
                <a:effectLst/>
              </a:rPr>
            </a:br>
            <a:br>
              <a:rPr lang="tr-TR" sz="2000" dirty="0">
                <a:effectLst/>
              </a:rPr>
            </a:br>
            <a:r>
              <a:rPr lang="tr-TR" sz="2000" dirty="0">
                <a:effectLst/>
              </a:rPr>
              <a:t>2-Ortaokul ve ortaöğretim kurumlarında 5-8. sınıf aralığındaki tüm öğrencilerimizin akademik destekli öğrenme beceri ve yeteneklerini geliştirici çalışmalar yapmak, sonuçları değerlendirmek, analiz etmek ve süreç odaklı olarak nasıl gelişebilecekleri stratejileri doğrultusunda hareket ederek gerekli tedbirleri almak.</a:t>
            </a:r>
            <a:br>
              <a:rPr lang="tr-TR" sz="2000" dirty="0">
                <a:effectLst/>
              </a:rPr>
            </a:br>
            <a:br>
              <a:rPr lang="tr-TR" sz="2000" dirty="0">
                <a:effectLst/>
              </a:rPr>
            </a:br>
            <a:r>
              <a:rPr lang="tr-TR" sz="2000" dirty="0">
                <a:effectLst/>
              </a:rPr>
              <a:t>3-Ortaokul ve ortaöğretim kurumlarında 5-8. sınıf aralığındaki öğrencilerimizin bireysel akademik başarılarıyla sınıf, okul, İl-ilçe eğitim akademik başarısını artırıcı stratejiler geliştirmek, uygulamak ve takip etmek.</a:t>
            </a:r>
            <a:br>
              <a:rPr lang="tr-TR" sz="1200" dirty="0">
                <a:effectLst/>
              </a:rPr>
            </a:br>
            <a:endParaRPr lang="tr-TR" sz="1000" dirty="0">
              <a:effectLst/>
            </a:endParaRPr>
          </a:p>
        </p:txBody>
      </p:sp>
      <p:sp>
        <p:nvSpPr>
          <p:cNvPr id="3" name="Dikdörtgen 2"/>
          <p:cNvSpPr/>
          <p:nvPr/>
        </p:nvSpPr>
        <p:spPr>
          <a:xfrm>
            <a:off x="2051720" y="332656"/>
            <a:ext cx="6264696" cy="58477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tr-TR" sz="3200" b="1" dirty="0"/>
              <a:t>TEMEL İLKELER</a:t>
            </a:r>
            <a:endParaRPr lang="tr-TR" sz="3200" dirty="0"/>
          </a:p>
        </p:txBody>
      </p:sp>
    </p:spTree>
    <p:extLst>
      <p:ext uri="{BB962C8B-B14F-4D97-AF65-F5344CB8AC3E}">
        <p14:creationId xmlns:p14="http://schemas.microsoft.com/office/powerpoint/2010/main" val="698057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3648" y="1196752"/>
            <a:ext cx="7498080" cy="5040560"/>
          </a:xfrm>
        </p:spPr>
        <p:style>
          <a:lnRef idx="0">
            <a:schemeClr val="accent1"/>
          </a:lnRef>
          <a:fillRef idx="3">
            <a:schemeClr val="accent1"/>
          </a:fillRef>
          <a:effectRef idx="3">
            <a:schemeClr val="accent1"/>
          </a:effectRef>
          <a:fontRef idx="minor">
            <a:schemeClr val="lt1"/>
          </a:fontRef>
        </p:style>
        <p:txBody>
          <a:bodyPr>
            <a:noAutofit/>
          </a:bodyPr>
          <a:lstStyle/>
          <a:p>
            <a:r>
              <a:rPr lang="tr-TR" sz="1800" b="1" dirty="0">
                <a:effectLst/>
              </a:rPr>
              <a:t>4-Ortaöğretim kurumlarında 9-12. sınıf aralığındaki tüm öğrencilerimizin akademik destekli öğrenme beceri ve yeteneklerini geliştirici çalışmalar yapmak, sonuçları değerlendirmek, analiz etmek ve süreç odaklı olarak nasıl gelişebilecekleri stratejileri doğrultusunda hareket ederek gerekli tedbirleri almak.  </a:t>
            </a:r>
            <a:br>
              <a:rPr lang="tr-TR" sz="1800" b="1" dirty="0">
                <a:effectLst/>
              </a:rPr>
            </a:br>
            <a:br>
              <a:rPr lang="tr-TR" sz="1800" b="1" dirty="0">
                <a:effectLst/>
              </a:rPr>
            </a:br>
            <a:r>
              <a:rPr lang="tr-TR" sz="1800" b="1" dirty="0">
                <a:effectLst/>
              </a:rPr>
              <a:t>5-Yönetici, öğretmen ve veli birlikteliğini sağlamaya yönelik çalışmalar yapmak.</a:t>
            </a:r>
            <a:br>
              <a:rPr lang="tr-TR" sz="1800" b="1" dirty="0">
                <a:effectLst/>
              </a:rPr>
            </a:br>
            <a:br>
              <a:rPr lang="tr-TR" sz="1800" b="1" dirty="0">
                <a:effectLst/>
              </a:rPr>
            </a:br>
            <a:r>
              <a:rPr lang="tr-TR" sz="1800" b="1" dirty="0">
                <a:effectLst/>
              </a:rPr>
              <a:t>6-Ortaokul ve ortaöğretim kurumlarında kurulan komisyonlarda görevli tüm yönetici, öğretmen ve veliler gönüllük anlayışının ön planda tutulduğu bir anlayışla çalışırlar.</a:t>
            </a:r>
            <a:br>
              <a:rPr lang="tr-TR" sz="1800" b="1" dirty="0">
                <a:effectLst/>
              </a:rPr>
            </a:br>
            <a:br>
              <a:rPr lang="tr-TR" sz="1800" b="1" dirty="0">
                <a:effectLst/>
              </a:rPr>
            </a:br>
            <a:r>
              <a:rPr lang="tr-TR" sz="1800" b="1" dirty="0">
                <a:effectLst/>
              </a:rPr>
              <a:t>7-Proje kapsamında okullarımızda akademik başarıyı artırıcı, eğitim ve öğretimin kalitesini artırmaya yönelik özgün uygulamaların İl-ilçe geneline yaygınlaştırılması hedeflenmektedir.</a:t>
            </a:r>
            <a:endParaRPr lang="tr-TR" sz="1200" b="1" dirty="0">
              <a:effectLst/>
            </a:endParaRPr>
          </a:p>
        </p:txBody>
      </p:sp>
      <p:sp>
        <p:nvSpPr>
          <p:cNvPr id="3" name="Dikdörtgen 2"/>
          <p:cNvSpPr/>
          <p:nvPr/>
        </p:nvSpPr>
        <p:spPr>
          <a:xfrm>
            <a:off x="2123728" y="260648"/>
            <a:ext cx="6264696" cy="58477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tr-TR" sz="3200" b="1" dirty="0"/>
              <a:t>TEMEL İLKELER</a:t>
            </a:r>
            <a:endParaRPr lang="tr-TR" sz="3200" dirty="0"/>
          </a:p>
        </p:txBody>
      </p:sp>
    </p:spTree>
    <p:extLst>
      <p:ext uri="{BB962C8B-B14F-4D97-AF65-F5344CB8AC3E}">
        <p14:creationId xmlns:p14="http://schemas.microsoft.com/office/powerpoint/2010/main" val="1231880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11550" y="1127464"/>
            <a:ext cx="7490178" cy="5613904"/>
          </a:xfrm>
        </p:spPr>
        <p:style>
          <a:lnRef idx="0">
            <a:schemeClr val="accent1"/>
          </a:lnRef>
          <a:fillRef idx="3">
            <a:schemeClr val="accent1"/>
          </a:fillRef>
          <a:effectRef idx="3">
            <a:schemeClr val="accent1"/>
          </a:effectRef>
          <a:fontRef idx="minor">
            <a:schemeClr val="lt1"/>
          </a:fontRef>
        </p:style>
        <p:txBody>
          <a:bodyPr>
            <a:noAutofit/>
          </a:bodyPr>
          <a:lstStyle/>
          <a:p>
            <a:br>
              <a:rPr lang="tr-TR" sz="1800" b="1" dirty="0">
                <a:effectLst/>
              </a:rPr>
            </a:br>
            <a:r>
              <a:rPr lang="tr-TR" sz="1800" b="1" dirty="0">
                <a:effectLst/>
              </a:rPr>
              <a:t>8- İlkokul, Ortaokul ve  ortaöğretim kurumlarında uzun vadeli hedeflerini gerçekleştirmeye yönelik çalışma kriterlerini belirlemek başarıyı kalıcı ve kurumsal hale getirmek için okul, yönetici, öğretmen, öğrenci eğitim vizyonunu geliştirmeye yönelik okulların ve öğrencilerin her türlü şartlarını göz önünde bulundurarak değerlendirmelerin yapıldığı ve süreç içinde gelişimlerinin izlendiği bir plandır.</a:t>
            </a:r>
            <a:br>
              <a:rPr lang="tr-TR" sz="1800" b="1" dirty="0">
                <a:effectLst/>
              </a:rPr>
            </a:br>
            <a:br>
              <a:rPr lang="tr-TR" sz="1800" b="1" dirty="0">
                <a:effectLst/>
              </a:rPr>
            </a:br>
            <a:r>
              <a:rPr lang="tr-TR" sz="1800" b="1" dirty="0">
                <a:effectLst/>
              </a:rPr>
              <a:t>9-Süreç odaklı bu planda sonuç analizleri yapılırken her okul ve kurumun kendi şartlarında değerlendirildiği bir önceki kazanım kavrama ölçekleri sonuçlarına göre artan ya da azalan yönlerinin tespit ve analizinin yapıldığı, bireysel ya da genel bir sıralama yapılmaksızın öğrenci, öğretmen ve yöneticilerin çalışma performansların artırıcı, öğretmenlere öğrenci gelişimini takip etme, öğretim yöntemlerini iyileştirme ve öğrenme çıktılarına ulaşmayı önceleyen bir çalışma sürecini oluşturmaktır.</a:t>
            </a:r>
            <a:br>
              <a:rPr lang="tr-TR" sz="1800" b="1" dirty="0">
                <a:effectLst/>
              </a:rPr>
            </a:br>
            <a:r>
              <a:rPr lang="tr-TR" sz="1800" b="1" dirty="0">
                <a:effectLst/>
              </a:rPr>
              <a:t>,</a:t>
            </a:r>
            <a:br>
              <a:rPr lang="tr-TR" sz="1800" b="1" dirty="0">
                <a:effectLst/>
              </a:rPr>
            </a:br>
            <a:br>
              <a:rPr lang="tr-TR" sz="1800" b="1" dirty="0">
                <a:effectLst/>
              </a:rPr>
            </a:br>
            <a:endParaRPr lang="tr-TR" sz="1200" b="1" dirty="0">
              <a:effectLst/>
            </a:endParaRPr>
          </a:p>
        </p:txBody>
      </p:sp>
      <p:sp>
        <p:nvSpPr>
          <p:cNvPr id="3" name="Dikdörtgen 2"/>
          <p:cNvSpPr/>
          <p:nvPr/>
        </p:nvSpPr>
        <p:spPr>
          <a:xfrm>
            <a:off x="1411550" y="260648"/>
            <a:ext cx="7408922" cy="58477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tr-TR" sz="3200" b="1" dirty="0"/>
              <a:t>TEMEL İLKELER</a:t>
            </a:r>
            <a:endParaRPr lang="tr-TR" sz="3200" dirty="0"/>
          </a:p>
        </p:txBody>
      </p:sp>
    </p:spTree>
    <p:extLst>
      <p:ext uri="{BB962C8B-B14F-4D97-AF65-F5344CB8AC3E}">
        <p14:creationId xmlns:p14="http://schemas.microsoft.com/office/powerpoint/2010/main" val="3532767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Dikdörtgen 3"/>
          <p:cNvSpPr/>
          <p:nvPr/>
        </p:nvSpPr>
        <p:spPr>
          <a:xfrm>
            <a:off x="1259632" y="188640"/>
            <a:ext cx="7704856" cy="6466899"/>
          </a:xfrm>
          <a:prstGeom prst="rect">
            <a:avLst/>
          </a:prstGeom>
          <a:scene3d>
            <a:camera prst="orthographicFront" fov="0">
              <a:rot lat="0" lon="0" rev="0"/>
            </a:camera>
            <a:lightRig rig="brightRoom" dir="tl">
              <a:rot lat="0" lon="0" rev="5400000"/>
            </a:lightRig>
          </a:scene3d>
          <a:sp3d contourW="12700">
            <a:bevelT w="25400" h="50800" prst="artDeco"/>
            <a:contourClr>
              <a:schemeClr val="accent1"/>
            </a:contourClr>
          </a:sp3d>
        </p:spPr>
        <p:style>
          <a:lnRef idx="0">
            <a:schemeClr val="accent1"/>
          </a:lnRef>
          <a:fillRef idx="3">
            <a:schemeClr val="accent1"/>
          </a:fillRef>
          <a:effectRef idx="3">
            <a:schemeClr val="accent1"/>
          </a:effectRef>
          <a:fontRef idx="minor">
            <a:schemeClr val="lt1"/>
          </a:fontRef>
        </p:style>
        <p:txBody>
          <a:bodyPr wrap="square">
            <a:spAutoFit/>
          </a:bodyPr>
          <a:lstStyle/>
          <a:p>
            <a:pPr algn="ctr">
              <a:lnSpc>
                <a:spcPct val="115000"/>
              </a:lnSpc>
              <a:spcAft>
                <a:spcPts val="1000"/>
              </a:spcAft>
            </a:pPr>
            <a:r>
              <a:rPr lang="tr-TR" sz="2800" b="1" dirty="0">
                <a:solidFill>
                  <a:schemeClr val="bg1"/>
                </a:solidFill>
                <a:effectLst>
                  <a:outerShdw blurRad="38100" dist="38100" dir="2700000" algn="tl">
                    <a:srgbClr val="000000">
                      <a:alpha val="43137"/>
                    </a:srgbClr>
                  </a:outerShdw>
                </a:effectLst>
                <a:latin typeface="Androgyne" panose="05080000000003050000" pitchFamily="18" charset="-94"/>
                <a:ea typeface="Times New Roman" panose="02020603050405020304" pitchFamily="18" charset="0"/>
                <a:cs typeface="Times New Roman" panose="02020603050405020304" pitchFamily="18" charset="0"/>
              </a:rPr>
              <a:t>KAPSAM</a:t>
            </a:r>
          </a:p>
          <a:p>
            <a:pPr algn="ctr">
              <a:lnSpc>
                <a:spcPct val="115000"/>
              </a:lnSpc>
              <a:spcAft>
                <a:spcPts val="1000"/>
              </a:spcAft>
            </a:pPr>
            <a:r>
              <a:rPr lang="tr-TR" b="1" dirty="0">
                <a:solidFill>
                  <a:schemeClr val="bg1">
                    <a:lumMod val="95000"/>
                  </a:schemeClr>
                </a:solidFill>
                <a:effectLst>
                  <a:outerShdw blurRad="38100" dist="38100" dir="2700000" algn="tl">
                    <a:srgbClr val="000000">
                      <a:alpha val="43137"/>
                    </a:srgbClr>
                  </a:outerShdw>
                </a:effectLst>
                <a:latin typeface="Androgyne" panose="05080000000003050000" pitchFamily="18" charset="-94"/>
                <a:ea typeface="Times New Roman" panose="02020603050405020304" pitchFamily="18" charset="0"/>
                <a:cs typeface="Times New Roman" panose="02020603050405020304" pitchFamily="18" charset="0"/>
              </a:rPr>
              <a:t> </a:t>
            </a:r>
          </a:p>
          <a:p>
            <a:pPr algn="just">
              <a:lnSpc>
                <a:spcPct val="115000"/>
              </a:lnSpc>
              <a:spcAft>
                <a:spcPts val="1000"/>
              </a:spcAft>
            </a:pPr>
            <a:r>
              <a:rPr lang="tr-TR" b="1" dirty="0">
                <a:solidFill>
                  <a:schemeClr val="bg1">
                    <a:lumMod val="95000"/>
                  </a:schemeClr>
                </a:solidFill>
                <a:effectLst>
                  <a:outerShdw blurRad="38100" dist="38100" dir="2700000" algn="tl">
                    <a:srgbClr val="000000">
                      <a:alpha val="43137"/>
                    </a:srgbClr>
                  </a:outerShdw>
                </a:effectLst>
                <a:latin typeface="Androgyne" panose="05080000000003050000" pitchFamily="18" charset="-94"/>
                <a:ea typeface="Times New Roman" panose="02020603050405020304" pitchFamily="18" charset="0"/>
                <a:cs typeface="Times New Roman" panose="02020603050405020304" pitchFamily="18" charset="0"/>
              </a:rPr>
              <a:t>Mardin il genelinde bulunan bütün resmi / özel ilkokul, ortaokul ve ortaöğretim kurumlarını kapsar</a:t>
            </a:r>
            <a:r>
              <a:rPr lang="tr-TR" sz="1600"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1600" dirty="0">
              <a:solidFill>
                <a:schemeClr val="bg1">
                  <a:lumMod val="95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tr-TR" sz="2000" b="1" dirty="0">
                <a:solidFill>
                  <a:schemeClr val="bg1"/>
                </a:solidFill>
                <a:effectLst>
                  <a:outerShdw blurRad="38100" dist="38100" dir="2700000" algn="tl">
                    <a:srgbClr val="000000">
                      <a:alpha val="43137"/>
                    </a:srgbClr>
                  </a:outerShdw>
                </a:effectLst>
                <a:latin typeface="Androgyne" panose="05080000000003050000" pitchFamily="18" charset="-94"/>
                <a:ea typeface="Times New Roman" panose="02020603050405020304" pitchFamily="18" charset="0"/>
                <a:cs typeface="Times New Roman" panose="02020603050405020304" pitchFamily="18" charset="0"/>
              </a:rPr>
              <a:t> </a:t>
            </a:r>
          </a:p>
          <a:p>
            <a:pPr algn="ctr">
              <a:lnSpc>
                <a:spcPct val="115000"/>
              </a:lnSpc>
              <a:spcAft>
                <a:spcPts val="1000"/>
              </a:spcAft>
            </a:pPr>
            <a:r>
              <a:rPr lang="tr-TR" sz="2000" b="1" dirty="0">
                <a:solidFill>
                  <a:schemeClr val="bg1"/>
                </a:solidFill>
                <a:effectLst>
                  <a:outerShdw blurRad="38100" dist="38100" dir="2700000" algn="tl">
                    <a:srgbClr val="000000">
                      <a:alpha val="43137"/>
                    </a:srgbClr>
                  </a:outerShdw>
                </a:effectLst>
                <a:latin typeface="Androgyne" panose="05080000000003050000" pitchFamily="18" charset="-94"/>
                <a:ea typeface="Times New Roman" panose="02020603050405020304" pitchFamily="18" charset="0"/>
                <a:cs typeface="Times New Roman" panose="02020603050405020304" pitchFamily="18" charset="0"/>
              </a:rPr>
              <a:t>DAYANAK</a:t>
            </a:r>
          </a:p>
          <a:p>
            <a:pPr algn="just">
              <a:lnSpc>
                <a:spcPct val="115000"/>
              </a:lnSpc>
              <a:spcAft>
                <a:spcPts val="1000"/>
              </a:spcAft>
            </a:pPr>
            <a:r>
              <a:rPr lang="tr-TR" sz="1600" b="1" dirty="0">
                <a:solidFill>
                  <a:schemeClr val="bg1">
                    <a:lumMod val="95000"/>
                  </a:schemeClr>
                </a:solidFill>
                <a:effectLst>
                  <a:outerShdw blurRad="38100" dist="38100" dir="2700000" algn="tl">
                    <a:srgbClr val="000000">
                      <a:alpha val="43137"/>
                    </a:srgbClr>
                  </a:outerShdw>
                </a:effectLst>
                <a:latin typeface="Androgyne" panose="05080000000003050000" pitchFamily="18" charset="-94"/>
                <a:ea typeface="Times New Roman" panose="02020603050405020304" pitchFamily="18" charset="0"/>
                <a:cs typeface="Times New Roman" panose="02020603050405020304" pitchFamily="18" charset="0"/>
              </a:rPr>
              <a:t>a) 1739 Sayılı Milli Eğitim Temel Kanunu</a:t>
            </a:r>
          </a:p>
          <a:p>
            <a:pPr algn="just">
              <a:lnSpc>
                <a:spcPct val="115000"/>
              </a:lnSpc>
              <a:spcAft>
                <a:spcPts val="1000"/>
              </a:spcAft>
            </a:pPr>
            <a:r>
              <a:rPr lang="tr-TR" sz="1600" b="1" dirty="0">
                <a:solidFill>
                  <a:schemeClr val="bg1">
                    <a:lumMod val="95000"/>
                  </a:schemeClr>
                </a:solidFill>
                <a:effectLst>
                  <a:outerShdw blurRad="38100" dist="38100" dir="2700000" algn="tl">
                    <a:srgbClr val="000000">
                      <a:alpha val="43137"/>
                    </a:srgbClr>
                  </a:outerShdw>
                </a:effectLst>
                <a:latin typeface="Androgyne" panose="05080000000003050000" pitchFamily="18" charset="-94"/>
                <a:ea typeface="Times New Roman" panose="02020603050405020304" pitchFamily="18" charset="0"/>
                <a:cs typeface="Times New Roman" panose="02020603050405020304" pitchFamily="18" charset="0"/>
              </a:rPr>
              <a:t>b) 222 Sayılı İlköğretim ve Eğitim Kanunu</a:t>
            </a:r>
          </a:p>
          <a:p>
            <a:pPr algn="just">
              <a:lnSpc>
                <a:spcPct val="115000"/>
              </a:lnSpc>
              <a:spcAft>
                <a:spcPts val="1000"/>
              </a:spcAft>
            </a:pPr>
            <a:r>
              <a:rPr lang="tr-TR" sz="1600" b="1" dirty="0">
                <a:solidFill>
                  <a:schemeClr val="bg1">
                    <a:lumMod val="95000"/>
                  </a:schemeClr>
                </a:solidFill>
                <a:effectLst>
                  <a:outerShdw blurRad="38100" dist="38100" dir="2700000" algn="tl">
                    <a:srgbClr val="000000">
                      <a:alpha val="43137"/>
                    </a:srgbClr>
                  </a:outerShdw>
                </a:effectLst>
                <a:latin typeface="Androgyne" panose="05080000000003050000" pitchFamily="18" charset="-94"/>
                <a:ea typeface="Times New Roman" panose="02020603050405020304" pitchFamily="18" charset="0"/>
                <a:cs typeface="Times New Roman" panose="02020603050405020304" pitchFamily="18" charset="0"/>
              </a:rPr>
              <a:t>c) Okul Öncesi ve İlköğretim Kurumlar Yönetmeliği.</a:t>
            </a:r>
          </a:p>
          <a:p>
            <a:pPr algn="just">
              <a:lnSpc>
                <a:spcPct val="115000"/>
              </a:lnSpc>
              <a:spcAft>
                <a:spcPts val="1000"/>
              </a:spcAft>
            </a:pPr>
            <a:r>
              <a:rPr lang="tr-TR" sz="1600" b="1" dirty="0">
                <a:solidFill>
                  <a:schemeClr val="bg1">
                    <a:lumMod val="95000"/>
                  </a:schemeClr>
                </a:solidFill>
                <a:effectLst>
                  <a:outerShdw blurRad="38100" dist="38100" dir="2700000" algn="tl">
                    <a:srgbClr val="000000">
                      <a:alpha val="43137"/>
                    </a:srgbClr>
                  </a:outerShdw>
                </a:effectLst>
                <a:latin typeface="Androgyne" panose="05080000000003050000" pitchFamily="18" charset="-94"/>
                <a:ea typeface="Times New Roman" panose="02020603050405020304" pitchFamily="18" charset="0"/>
                <a:cs typeface="Times New Roman" panose="02020603050405020304" pitchFamily="18" charset="0"/>
              </a:rPr>
              <a:t>d) Ortaöğretim kurumlar yönetmeliği</a:t>
            </a:r>
          </a:p>
          <a:p>
            <a:pPr algn="just">
              <a:lnSpc>
                <a:spcPct val="115000"/>
              </a:lnSpc>
              <a:spcAft>
                <a:spcPts val="1000"/>
              </a:spcAft>
            </a:pPr>
            <a:r>
              <a:rPr lang="tr-TR" sz="1600" b="1" dirty="0">
                <a:solidFill>
                  <a:schemeClr val="bg1">
                    <a:lumMod val="95000"/>
                  </a:schemeClr>
                </a:solidFill>
                <a:effectLst>
                  <a:outerShdw blurRad="38100" dist="38100" dir="2700000" algn="tl">
                    <a:srgbClr val="000000">
                      <a:alpha val="43137"/>
                    </a:srgbClr>
                  </a:outerShdw>
                </a:effectLst>
                <a:latin typeface="Androgyne" panose="05080000000003050000" pitchFamily="18" charset="-94"/>
                <a:ea typeface="Times New Roman" panose="02020603050405020304" pitchFamily="18" charset="0"/>
                <a:cs typeface="Times New Roman" panose="02020603050405020304" pitchFamily="18" charset="0"/>
              </a:rPr>
              <a:t>e) İl- İlçe Milli Eğitim Müdürlüğü Stratejik Plan</a:t>
            </a:r>
          </a:p>
          <a:p>
            <a:pPr algn="just">
              <a:lnSpc>
                <a:spcPct val="115000"/>
              </a:lnSpc>
              <a:spcAft>
                <a:spcPts val="1000"/>
              </a:spcAft>
            </a:pPr>
            <a:r>
              <a:rPr lang="tr-TR" sz="1600" b="1" dirty="0">
                <a:solidFill>
                  <a:schemeClr val="bg1">
                    <a:lumMod val="95000"/>
                  </a:schemeClr>
                </a:solidFill>
                <a:effectLst>
                  <a:outerShdw blurRad="38100" dist="38100" dir="2700000" algn="tl">
                    <a:srgbClr val="000000">
                      <a:alpha val="43137"/>
                    </a:srgbClr>
                  </a:outerShdw>
                </a:effectLst>
                <a:latin typeface="Androgyne" panose="05080000000003050000" pitchFamily="18" charset="-94"/>
                <a:ea typeface="Times New Roman" panose="02020603050405020304" pitchFamily="18" charset="0"/>
                <a:cs typeface="Times New Roman" panose="02020603050405020304" pitchFamily="18" charset="0"/>
              </a:rPr>
              <a:t>f-“Türkiye Yüzyılı Maarif Modeli “ Yeni Müfredat Programı </a:t>
            </a:r>
          </a:p>
          <a:p>
            <a:pPr>
              <a:lnSpc>
                <a:spcPct val="115000"/>
              </a:lnSpc>
              <a:spcAft>
                <a:spcPts val="1000"/>
              </a:spcAft>
            </a:pPr>
            <a:r>
              <a:rPr lang="tr-TR" sz="1600" b="1" dirty="0">
                <a:solidFill>
                  <a:schemeClr val="bg1">
                    <a:lumMod val="95000"/>
                  </a:schemeClr>
                </a:solidFill>
                <a:effectLst>
                  <a:outerShdw blurRad="38100" dist="38100" dir="2700000" algn="tl">
                    <a:srgbClr val="000000">
                      <a:alpha val="43137"/>
                    </a:srgbClr>
                  </a:outerShdw>
                </a:effectLst>
                <a:latin typeface="Androgyne" panose="05080000000003050000" pitchFamily="18" charset="-94"/>
                <a:ea typeface="Times New Roman" panose="02020603050405020304" pitchFamily="18" charset="0"/>
                <a:cs typeface="Times New Roman" panose="02020603050405020304" pitchFamily="18" charset="0"/>
              </a:rPr>
              <a:t>f) Türkiye Yüzyılı Maarif Modelinde Ölçme Değerlendirme Planlaması</a:t>
            </a:r>
          </a:p>
          <a:p>
            <a:pPr algn="just">
              <a:lnSpc>
                <a:spcPct val="115000"/>
              </a:lnSpc>
              <a:spcAft>
                <a:spcPts val="1000"/>
              </a:spcAft>
            </a:pPr>
            <a:r>
              <a:rPr lang="tr-TR" sz="1600" b="1" dirty="0">
                <a:solidFill>
                  <a:schemeClr val="bg1">
                    <a:lumMod val="95000"/>
                  </a:schemeClr>
                </a:solidFill>
                <a:effectLst>
                  <a:outerShdw blurRad="38100" dist="38100" dir="2700000" algn="tl">
                    <a:srgbClr val="000000">
                      <a:alpha val="43137"/>
                    </a:srgbClr>
                  </a:outerShdw>
                </a:effectLst>
                <a:latin typeface="Androgyne" panose="05080000000003050000" pitchFamily="18" charset="-94"/>
                <a:ea typeface="Times New Roman" panose="02020603050405020304" pitchFamily="18" charset="0"/>
                <a:cs typeface="Times New Roman" panose="02020603050405020304" pitchFamily="18" charset="0"/>
              </a:rPr>
              <a:t>g) İlgili diğer genelge ve Talimatlar</a:t>
            </a:r>
          </a:p>
          <a:p>
            <a:pPr algn="just">
              <a:lnSpc>
                <a:spcPct val="115000"/>
              </a:lnSpc>
              <a:spcAft>
                <a:spcPts val="1000"/>
              </a:spcAft>
            </a:pPr>
            <a:endParaRPr lang="tr-TR" sz="1600" b="1" dirty="0">
              <a:solidFill>
                <a:schemeClr val="bg1">
                  <a:lumMod val="95000"/>
                </a:schemeClr>
              </a:solidFill>
              <a:effectLst>
                <a:outerShdw blurRad="38100" dist="38100" dir="2700000" algn="tl">
                  <a:srgbClr val="000000">
                    <a:alpha val="43137"/>
                  </a:srgbClr>
                </a:outerShdw>
              </a:effectLst>
              <a:latin typeface="Androgyne" panose="05080000000003050000" pitchFamily="18" charset="-94"/>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6780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Unvan 2"/>
          <p:cNvSpPr>
            <a:spLocks noGrp="1"/>
          </p:cNvSpPr>
          <p:nvPr>
            <p:ph type="title"/>
          </p:nvPr>
        </p:nvSpPr>
        <p:spPr>
          <a:xfrm>
            <a:off x="1435608" y="274638"/>
            <a:ext cx="7498080" cy="634082"/>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tr-TR"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ORGANİZASYON ŞEMASI</a:t>
            </a:r>
          </a:p>
        </p:txBody>
      </p:sp>
      <p:graphicFrame>
        <p:nvGraphicFramePr>
          <p:cNvPr id="5" name="Diyagram 4"/>
          <p:cNvGraphicFramePr/>
          <p:nvPr>
            <p:extLst>
              <p:ext uri="{D42A27DB-BD31-4B8C-83A1-F6EECF244321}">
                <p14:modId xmlns:p14="http://schemas.microsoft.com/office/powerpoint/2010/main" val="3968728879"/>
              </p:ext>
            </p:extLst>
          </p:nvPr>
        </p:nvGraphicFramePr>
        <p:xfrm>
          <a:off x="1524000" y="1397000"/>
          <a:ext cx="7409688" cy="5056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66374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169</TotalTime>
  <Words>2163</Words>
  <Application>Microsoft Office PowerPoint</Application>
  <PresentationFormat>Ekran Gösterisi (4:3)</PresentationFormat>
  <Paragraphs>311</Paragraphs>
  <Slides>22</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22</vt:i4>
      </vt:variant>
    </vt:vector>
  </HeadingPairs>
  <TitlesOfParts>
    <vt:vector size="31" baseType="lpstr">
      <vt:lpstr>Androgyne</vt:lpstr>
      <vt:lpstr>Arial</vt:lpstr>
      <vt:lpstr>Calibri</vt:lpstr>
      <vt:lpstr>Gill Sans MT</vt:lpstr>
      <vt:lpstr>Times New Roman</vt:lpstr>
      <vt:lpstr>Verdana</vt:lpstr>
      <vt:lpstr>Wingdings</vt:lpstr>
      <vt:lpstr>Wingdings 2</vt:lpstr>
      <vt:lpstr>Gündönümü</vt:lpstr>
      <vt:lpstr>PowerPoint Sunusu</vt:lpstr>
      <vt:lpstr>PowerPoint Sunusu</vt:lpstr>
      <vt:lpstr>AMAÇ  Mardin’de mevcut akademik eğitim durumunu üst seviyeye taşıyarak, Mardin’de eğitim ve öğretim faaliyetlerine akademik destek sağlamak, eğitimin niteliğini artırmak; öğretim yöntemlerini iyileştirmek ve öğrenme çıktılarına ulaşma konularında rehberlik etmek böylece akademik başarıyı kalıcı ve kurumsal hale getirmek için gerekli tedbirleri almak ve uygulamak.</vt:lpstr>
      <vt:lpstr>HEDEF: Geleceğimizin teminatı gençlerimiz ve çocuklarımız için "Araştıran, analiz yapabilen, okuyan, okuduğunu anlayan, yorumlayabilen, dünyada ve ülkemizde yaşanan eğitimsel gelişmeleri, yenilikleri takip edebilen, uyarlayabilen, eğitimli, erdemli ve toplumsal değerlerine sahip çıkan bireyler olarak yetişmelerini sağlamak eylem planının hedefleri arasındadır.</vt:lpstr>
      <vt:lpstr>1-İlkokul 1-4 sınıf aralığında öğrencilerin okuma kültürünü yaygınlaştırmak.  2-Ortaokul ve ortaöğretim kurumlarında 5-8. sınıf aralığındaki tüm öğrencilerimizin akademik destekli öğrenme beceri ve yeteneklerini geliştirici çalışmalar yapmak, sonuçları değerlendirmek, analiz etmek ve süreç odaklı olarak nasıl gelişebilecekleri stratejileri doğrultusunda hareket ederek gerekli tedbirleri almak.  3-Ortaokul ve ortaöğretim kurumlarında 5-8. sınıf aralığındaki öğrencilerimizin bireysel akademik başarılarıyla sınıf, okul, İl-ilçe eğitim akademik başarısını artırıcı stratejiler geliştirmek, uygulamak ve takip etmek. </vt:lpstr>
      <vt:lpstr>4-Ortaöğretim kurumlarında 9-12. sınıf aralığındaki tüm öğrencilerimizin akademik destekli öğrenme beceri ve yeteneklerini geliştirici çalışmalar yapmak, sonuçları değerlendirmek, analiz etmek ve süreç odaklı olarak nasıl gelişebilecekleri stratejileri doğrultusunda hareket ederek gerekli tedbirleri almak.    5-Yönetici, öğretmen ve veli birlikteliğini sağlamaya yönelik çalışmalar yapmak.  6-Ortaokul ve ortaöğretim kurumlarında kurulan komisyonlarda görevli tüm yönetici, öğretmen ve veliler gönüllük anlayışının ön planda tutulduğu bir anlayışla çalışırlar.  7-Proje kapsamında okullarımızda akademik başarıyı artırıcı, eğitim ve öğretimin kalitesini artırmaya yönelik özgün uygulamaların İl-ilçe geneline yaygınlaştırılması hedeflenmektedir.</vt:lpstr>
      <vt:lpstr> 8- İlkokul, Ortaokul ve  ortaöğretim kurumlarında uzun vadeli hedeflerini gerçekleştirmeye yönelik çalışma kriterlerini belirlemek başarıyı kalıcı ve kurumsal hale getirmek için okul, yönetici, öğretmen, öğrenci eğitim vizyonunu geliştirmeye yönelik okulların ve öğrencilerin her türlü şartlarını göz önünde bulundurarak değerlendirmelerin yapıldığı ve süreç içinde gelişimlerinin izlendiği bir plandır.  9-Süreç odaklı bu planda sonuç analizleri yapılırken her okul ve kurumun kendi şartlarında değerlendirildiği bir önceki kazanım kavrama ölçekleri sonuçlarına göre artan ya da azalan yönlerinin tespit ve analizinin yapıldığı, bireysel ya da genel bir sıralama yapılmaksızın öğrenci, öğretmen ve yöneticilerin çalışma performansların artırıcı, öğretmenlere öğrenci gelişimini takip etme, öğretim yöntemlerini iyileştirme ve öğrenme çıktılarına ulaşmayı önceleyen bir çalışma sürecini oluşturmaktır. ,  </vt:lpstr>
      <vt:lpstr>PowerPoint Sunusu</vt:lpstr>
      <vt:lpstr>ORGANİZASYON ŞEMASI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dc:creator>
  <cp:lastModifiedBy>MEHMET EROL</cp:lastModifiedBy>
  <cp:revision>37</cp:revision>
  <dcterms:created xsi:type="dcterms:W3CDTF">2024-11-13T06:44:17Z</dcterms:created>
  <dcterms:modified xsi:type="dcterms:W3CDTF">2024-12-19T12:45:15Z</dcterms:modified>
</cp:coreProperties>
</file>